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9"/>
  </p:notesMasterIdLst>
  <p:sldIdLst>
    <p:sldId id="290" r:id="rId2"/>
    <p:sldId id="295" r:id="rId3"/>
    <p:sldId id="294" r:id="rId4"/>
    <p:sldId id="303" r:id="rId5"/>
    <p:sldId id="296" r:id="rId6"/>
    <p:sldId id="298" r:id="rId7"/>
    <p:sldId id="300" r:id="rId8"/>
    <p:sldId id="302" r:id="rId9"/>
    <p:sldId id="304" r:id="rId10"/>
    <p:sldId id="257" r:id="rId11"/>
    <p:sldId id="308" r:id="rId12"/>
    <p:sldId id="291" r:id="rId13"/>
    <p:sldId id="305" r:id="rId14"/>
    <p:sldId id="306" r:id="rId15"/>
    <p:sldId id="307" r:id="rId16"/>
    <p:sldId id="309" r:id="rId17"/>
    <p:sldId id="292" r:id="rId18"/>
    <p:sldId id="310" r:id="rId19"/>
    <p:sldId id="311" r:id="rId20"/>
    <p:sldId id="313" r:id="rId21"/>
    <p:sldId id="312" r:id="rId22"/>
    <p:sldId id="317" r:id="rId23"/>
    <p:sldId id="314" r:id="rId24"/>
    <p:sldId id="293" r:id="rId25"/>
    <p:sldId id="315" r:id="rId26"/>
    <p:sldId id="316" r:id="rId27"/>
    <p:sldId id="268" r:id="rId28"/>
  </p:sldIdLst>
  <p:sldSz cx="12192000" cy="6858000"/>
  <p:notesSz cx="6858000" cy="9144000"/>
  <p:embeddedFontLst>
    <p:embeddedFont>
      <p:font typeface="Roboto Thin" panose="020B0604020202020204" charset="0"/>
      <p:regular r:id="rId30"/>
      <p:italic r:id="rId31"/>
    </p:embeddedFont>
    <p:embeddedFont>
      <p:font typeface="Roboto Regular" panose="020B0604020202020204" charset="0"/>
      <p:regular r:id="rId32"/>
    </p:embeddedFont>
    <p:embeddedFont>
      <p:font typeface="Calibri Light" panose="020F0302020204030204" pitchFamily="34" charset="0"/>
      <p:regular r:id="rId33"/>
      <p:italic r:id="rId34"/>
    </p:embeddedFont>
    <p:embeddedFont>
      <p:font typeface="Roboto Light" panose="020B0604020202020204" charset="0"/>
      <p:regular r:id="rId35"/>
      <p:italic r:id="rId36"/>
    </p:embeddedFont>
    <p:embeddedFont>
      <p:font typeface="Calibri" panose="020F0502020204030204" pitchFamily="34" charset="0"/>
      <p:regular r:id="rId37"/>
      <p:bold r:id="rId38"/>
      <p:italic r:id="rId39"/>
      <p:boldItalic r:id="rId40"/>
    </p:embeddedFont>
  </p:embeddedFontLst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22AD5"/>
    <a:srgbClr val="817CB2"/>
    <a:srgbClr val="F27D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4280" autoAdjust="0"/>
  </p:normalViewPr>
  <p:slideViewPr>
    <p:cSldViewPr snapToGrid="0">
      <p:cViewPr varScale="1">
        <p:scale>
          <a:sx n="110" d="100"/>
          <a:sy n="110" d="100"/>
        </p:scale>
        <p:origin x="108" y="30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648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0.fntdata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20" Type="http://schemas.openxmlformats.org/officeDocument/2006/relationships/slide" Target="slides/slide19.xml"/><Relationship Id="rId4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83D47D-2CC4-45F3-81BD-ED2BCB8ACC8C}" type="datetimeFigureOut">
              <a:rPr lang="pt-BR" smtClean="0"/>
              <a:t>20/10/2017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668C99-CDBF-4F2A-A024-87B87F4B347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897562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6015E-6F66-49E3-8709-B2031E0C7EC7}" type="datetimeFigureOut">
              <a:rPr lang="pt-BR" smtClean="0"/>
              <a:t>20/10/2017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80D29-FD8F-45DB-A9C8-09F59C6C3D5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569671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6015E-6F66-49E3-8709-B2031E0C7EC7}" type="datetimeFigureOut">
              <a:rPr lang="pt-BR" smtClean="0"/>
              <a:t>20/10/2017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80D29-FD8F-45DB-A9C8-09F59C6C3D5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352888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6015E-6F66-49E3-8709-B2031E0C7EC7}" type="datetimeFigureOut">
              <a:rPr lang="pt-BR" smtClean="0"/>
              <a:t>20/10/2017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80D29-FD8F-45DB-A9C8-09F59C6C3D5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355057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6015E-6F66-49E3-8709-B2031E0C7EC7}" type="datetimeFigureOut">
              <a:rPr lang="pt-BR" smtClean="0"/>
              <a:t>20/10/2017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80D29-FD8F-45DB-A9C8-09F59C6C3D5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54887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6015E-6F66-49E3-8709-B2031E0C7EC7}" type="datetimeFigureOut">
              <a:rPr lang="pt-BR" smtClean="0"/>
              <a:t>20/10/2017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80D29-FD8F-45DB-A9C8-09F59C6C3D5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390474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6015E-6F66-49E3-8709-B2031E0C7EC7}" type="datetimeFigureOut">
              <a:rPr lang="pt-BR" smtClean="0"/>
              <a:t>20/10/2017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80D29-FD8F-45DB-A9C8-09F59C6C3D5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670317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6015E-6F66-49E3-8709-B2031E0C7EC7}" type="datetimeFigureOut">
              <a:rPr lang="pt-BR" smtClean="0"/>
              <a:t>20/10/2017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80D29-FD8F-45DB-A9C8-09F59C6C3D5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7923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6015E-6F66-49E3-8709-B2031E0C7EC7}" type="datetimeFigureOut">
              <a:rPr lang="pt-BR" smtClean="0"/>
              <a:t>20/10/2017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80D29-FD8F-45DB-A9C8-09F59C6C3D5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604909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6015E-6F66-49E3-8709-B2031E0C7EC7}" type="datetimeFigureOut">
              <a:rPr lang="pt-BR" smtClean="0"/>
              <a:t>20/10/2017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80D29-FD8F-45DB-A9C8-09F59C6C3D5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319141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6015E-6F66-49E3-8709-B2031E0C7EC7}" type="datetimeFigureOut">
              <a:rPr lang="pt-BR" smtClean="0"/>
              <a:t>20/10/2017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80D29-FD8F-45DB-A9C8-09F59C6C3D5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872573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6015E-6F66-49E3-8709-B2031E0C7EC7}" type="datetimeFigureOut">
              <a:rPr lang="pt-BR" smtClean="0"/>
              <a:t>20/10/2017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80D29-FD8F-45DB-A9C8-09F59C6C3D5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049328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B6015E-6F66-49E3-8709-B2031E0C7EC7}" type="datetimeFigureOut">
              <a:rPr lang="pt-BR" smtClean="0"/>
              <a:t>20/10/2017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C80D29-FD8F-45DB-A9C8-09F59C6C3D51}" type="slidenum">
              <a:rPr lang="pt-BR" smtClean="0"/>
              <a:t>‹nº›</a:t>
            </a:fld>
            <a:endParaRPr lang="pt-BR"/>
          </a:p>
        </p:txBody>
      </p:sp>
      <p:pic>
        <p:nvPicPr>
          <p:cNvPr id="7" name="Picture 9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1302386" y="6221427"/>
            <a:ext cx="676447" cy="46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6959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nvie.com/posts/a-successful-git-branching-model/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5" Type="http://schemas.openxmlformats.org/officeDocument/2006/relationships/hyperlink" Target="https://gist.github.com/JamesMGreene/cdd0ac49f90c987e45ac/" TargetMode="External"/><Relationship Id="rId4" Type="http://schemas.openxmlformats.org/officeDocument/2006/relationships/hyperlink" Target="https://danielkummer.github.io/git-flow-cheatsheet/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it-for-windows.github.io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it-for-windows.github.io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5353024" y="0"/>
            <a:ext cx="6838976" cy="6858000"/>
          </a:xfrm>
          <a:prstGeom prst="rect">
            <a:avLst/>
          </a:prstGeom>
        </p:spPr>
      </p:pic>
      <p:sp>
        <p:nvSpPr>
          <p:cNvPr id="4" name="TextBox 2"/>
          <p:cNvSpPr txBox="1"/>
          <p:nvPr/>
        </p:nvSpPr>
        <p:spPr>
          <a:xfrm>
            <a:off x="6520072" y="2274838"/>
            <a:ext cx="515509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3600" dirty="0" smtClean="0">
                <a:solidFill>
                  <a:schemeClr val="bg1"/>
                </a:solidFill>
                <a:latin typeface="Roboto Regular" panose="020B0604020202020204" charset="0"/>
                <a:ea typeface="Roboto Regular" panose="020B0604020202020204" charset="0"/>
                <a:cs typeface="Roboto Thin"/>
              </a:rPr>
              <a:t>GITWORKFLOW</a:t>
            </a:r>
            <a:endParaRPr lang="pt-BR" sz="3600" dirty="0">
              <a:solidFill>
                <a:schemeClr val="bg1"/>
              </a:solidFill>
              <a:latin typeface="Roboto Thin" pitchFamily="2" charset="0"/>
              <a:ea typeface="Roboto Thin" pitchFamily="2" charset="0"/>
              <a:cs typeface="Roboto Thin"/>
            </a:endParaRPr>
          </a:p>
          <a:p>
            <a:pPr algn="r"/>
            <a:r>
              <a:rPr lang="pt-BR" sz="3600" dirty="0" smtClean="0">
                <a:solidFill>
                  <a:schemeClr val="bg1"/>
                </a:solidFill>
                <a:latin typeface="Roboto Thin" pitchFamily="2" charset="0"/>
                <a:ea typeface="Roboto Thin" pitchFamily="2" charset="0"/>
                <a:cs typeface="Roboto Thin"/>
              </a:rPr>
              <a:t>Uma maneira fácil para não dar “merge” na hora do merge</a:t>
            </a:r>
            <a:endParaRPr lang="en-US" sz="1600" dirty="0">
              <a:solidFill>
                <a:schemeClr val="bg1"/>
              </a:solidFill>
              <a:latin typeface="Roboto Regular" panose="020B0604020202020204" charset="0"/>
              <a:ea typeface="Roboto Regular" panose="020B0604020202020204" charset="0"/>
              <a:cs typeface="Roboto Thin"/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611" y="3042291"/>
            <a:ext cx="3807581" cy="1161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335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800" y="0"/>
            <a:ext cx="5029200" cy="6858000"/>
          </a:xfrm>
          <a:prstGeom prst="rect">
            <a:avLst/>
          </a:prstGeom>
        </p:spPr>
      </p:pic>
      <p:pic>
        <p:nvPicPr>
          <p:cNvPr id="7" name="Picture 1"/>
          <p:cNvPicPr>
            <a:picLocks noChangeAspect="1"/>
          </p:cNvPicPr>
          <p:nvPr/>
        </p:nvPicPr>
        <p:blipFill rotWithShape="1">
          <a:blip r:embed="rId3"/>
          <a:srcRect l="5655"/>
          <a:stretch/>
        </p:blipFill>
        <p:spPr>
          <a:xfrm>
            <a:off x="-54586" y="211261"/>
            <a:ext cx="7666523" cy="970843"/>
          </a:xfrm>
          <a:prstGeom prst="rect">
            <a:avLst/>
          </a:prstGeom>
        </p:spPr>
      </p:pic>
      <p:sp>
        <p:nvSpPr>
          <p:cNvPr id="8" name="TextBox 2"/>
          <p:cNvSpPr txBox="1"/>
          <p:nvPr/>
        </p:nvSpPr>
        <p:spPr>
          <a:xfrm>
            <a:off x="399379" y="351437"/>
            <a:ext cx="69669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Thin"/>
              </a:rPr>
              <a:t>CONFIGURANDO O </a:t>
            </a:r>
            <a:r>
              <a:rPr lang="en-US" sz="4000" dirty="0" smtClean="0">
                <a:solidFill>
                  <a:schemeClr val="bg1"/>
                </a:solidFill>
                <a:latin typeface="Roboto Regular" panose="02000000000000000000" pitchFamily="2" charset="0"/>
                <a:ea typeface="Roboto Regular" panose="02000000000000000000" pitchFamily="2" charset="0"/>
                <a:cs typeface="Roboto Thin"/>
              </a:rPr>
              <a:t>GIT-FLOW</a:t>
            </a:r>
            <a:endParaRPr lang="en-US" dirty="0">
              <a:solidFill>
                <a:schemeClr val="bg1"/>
              </a:solidFill>
              <a:latin typeface="Roboto Regular" panose="02000000000000000000" pitchFamily="2" charset="0"/>
              <a:ea typeface="Roboto Regular" panose="02000000000000000000" pitchFamily="2" charset="0"/>
              <a:cs typeface="Roboto Thin"/>
            </a:endParaRPr>
          </a:p>
        </p:txBody>
      </p:sp>
      <p:sp>
        <p:nvSpPr>
          <p:cNvPr id="10" name="Content Placeholder 8"/>
          <p:cNvSpPr txBox="1">
            <a:spLocks/>
          </p:cNvSpPr>
          <p:nvPr/>
        </p:nvSpPr>
        <p:spPr>
          <a:xfrm>
            <a:off x="602225" y="1825625"/>
            <a:ext cx="5866813" cy="4351338"/>
          </a:xfrm>
          <a:prstGeom prst="rect">
            <a:avLst/>
          </a:prstGeom>
        </p:spPr>
        <p:txBody>
          <a:bodyPr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Na pasta raiz do repositório, execute o comando no terminal: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</a:rPr>
              <a:t>$ git flow init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Utilize as configurações padrões. Para isso, basta precionar “Enter” para avançar por todas as etapas da instalação.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Esse processo fará com que o seu repositório fique preparado para cumprir as etapas do processo de desenvolvimento, commit e deploy corretamente. 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Caso não existam, as branchs master e develop serão criadas.</a:t>
            </a:r>
          </a:p>
        </p:txBody>
      </p:sp>
    </p:spTree>
    <p:extLst>
      <p:ext uri="{BB962C8B-B14F-4D97-AF65-F5344CB8AC3E}">
        <p14:creationId xmlns:p14="http://schemas.microsoft.com/office/powerpoint/2010/main" val="3181478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Resultado de imagem para alice no pai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60340"/>
            <a:ext cx="7031421" cy="3944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5353024" y="0"/>
            <a:ext cx="6838976" cy="6858000"/>
          </a:xfrm>
          <a:prstGeom prst="rect">
            <a:avLst/>
          </a:prstGeom>
        </p:spPr>
      </p:pic>
      <p:sp>
        <p:nvSpPr>
          <p:cNvPr id="4" name="TextBox 2"/>
          <p:cNvSpPr txBox="1"/>
          <p:nvPr/>
        </p:nvSpPr>
        <p:spPr>
          <a:xfrm>
            <a:off x="6520072" y="2274838"/>
            <a:ext cx="51550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3600" dirty="0" smtClean="0">
                <a:solidFill>
                  <a:schemeClr val="bg1"/>
                </a:solidFill>
                <a:latin typeface="Roboto Regular" panose="020B0604020202020204" charset="0"/>
                <a:ea typeface="Roboto Regular" panose="020B0604020202020204" charset="0"/>
                <a:cs typeface="Roboto Thin"/>
              </a:rPr>
              <a:t>CAPÍTULO I</a:t>
            </a:r>
            <a:endParaRPr lang="pt-BR" sz="3600" dirty="0">
              <a:solidFill>
                <a:schemeClr val="bg1"/>
              </a:solidFill>
              <a:latin typeface="Roboto Thin" pitchFamily="2" charset="0"/>
              <a:ea typeface="Roboto Thin" pitchFamily="2" charset="0"/>
              <a:cs typeface="Roboto Thin"/>
            </a:endParaRPr>
          </a:p>
          <a:p>
            <a:pPr algn="r"/>
            <a:r>
              <a:rPr lang="pt-BR" sz="3600" dirty="0" smtClean="0">
                <a:solidFill>
                  <a:schemeClr val="bg1"/>
                </a:solidFill>
                <a:latin typeface="Roboto Thin" pitchFamily="2" charset="0"/>
                <a:ea typeface="Roboto Thin" pitchFamily="2" charset="0"/>
                <a:cs typeface="Roboto Thin"/>
              </a:rPr>
              <a:t>Criando novas features</a:t>
            </a:r>
            <a:endParaRPr lang="en-US" sz="1600" dirty="0">
              <a:solidFill>
                <a:schemeClr val="bg1"/>
              </a:solidFill>
              <a:latin typeface="Roboto Regular" panose="020B0604020202020204" charset="0"/>
              <a:ea typeface="Roboto Regular" panose="020B0604020202020204" charset="0"/>
              <a:cs typeface="Roboto Thin"/>
            </a:endParaRPr>
          </a:p>
        </p:txBody>
      </p:sp>
    </p:spTree>
    <p:extLst>
      <p:ext uri="{BB962C8B-B14F-4D97-AF65-F5344CB8AC3E}">
        <p14:creationId xmlns:p14="http://schemas.microsoft.com/office/powerpoint/2010/main" val="3533131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"/>
          <p:cNvPicPr>
            <a:picLocks noChangeAspect="1"/>
          </p:cNvPicPr>
          <p:nvPr/>
        </p:nvPicPr>
        <p:blipFill rotWithShape="1">
          <a:blip r:embed="rId2"/>
          <a:srcRect l="5655"/>
          <a:stretch/>
        </p:blipFill>
        <p:spPr>
          <a:xfrm>
            <a:off x="-645827" y="211261"/>
            <a:ext cx="6360715" cy="970843"/>
          </a:xfrm>
          <a:prstGeom prst="rect">
            <a:avLst/>
          </a:prstGeom>
        </p:spPr>
      </p:pic>
      <p:sp>
        <p:nvSpPr>
          <p:cNvPr id="8" name="TextBox 2"/>
          <p:cNvSpPr txBox="1"/>
          <p:nvPr/>
        </p:nvSpPr>
        <p:spPr>
          <a:xfrm>
            <a:off x="399379" y="351437"/>
            <a:ext cx="450155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Thin"/>
              </a:rPr>
              <a:t>NOVAS </a:t>
            </a:r>
            <a:r>
              <a:rPr lang="en-US" sz="4000" dirty="0" smtClean="0">
                <a:solidFill>
                  <a:schemeClr val="bg1"/>
                </a:solidFill>
                <a:latin typeface="Roboto Regular" panose="02000000000000000000" pitchFamily="2" charset="0"/>
                <a:ea typeface="Roboto Regular" panose="02000000000000000000" pitchFamily="2" charset="0"/>
                <a:cs typeface="Roboto Thin"/>
              </a:rPr>
              <a:t>FEATURES</a:t>
            </a:r>
            <a:endParaRPr lang="en-US" dirty="0">
              <a:solidFill>
                <a:schemeClr val="bg1"/>
              </a:solidFill>
              <a:latin typeface="Roboto Regular" panose="02000000000000000000" pitchFamily="2" charset="0"/>
              <a:ea typeface="Roboto Regular" panose="02000000000000000000" pitchFamily="2" charset="0"/>
              <a:cs typeface="Roboto Thin"/>
            </a:endParaRPr>
          </a:p>
        </p:txBody>
      </p:sp>
      <p:sp>
        <p:nvSpPr>
          <p:cNvPr id="10" name="Content Placeholder 8"/>
          <p:cNvSpPr txBox="1">
            <a:spLocks/>
          </p:cNvSpPr>
          <p:nvPr/>
        </p:nvSpPr>
        <p:spPr>
          <a:xfrm>
            <a:off x="602226" y="1825625"/>
            <a:ext cx="5607505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Sempre devemos começar uma nova </a:t>
            </a: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feature em uma branch criada a partir de develop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</a:rPr>
              <a:t>$ git 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</a:rPr>
              <a:t>flow feature start </a:t>
            </a: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</a:rPr>
              <a:t>MYFEATURE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Esta ação garante que isso aconteça e, de brinde, torna a nova branch ativa para que você possa fazer os seus commits imediantamente </a:t>
            </a: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  <a:sym typeface="Wingdings" panose="05000000000000000000" pitchFamily="2" charset="2"/>
              </a:rPr>
              <a:t>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  <a:sym typeface="Wingdings" panose="05000000000000000000" pitchFamily="2" charset="2"/>
              </a:rPr>
              <a:t>Os commits devem ser realizados utilizando o git padrão: </a:t>
            </a:r>
            <a:b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  <a:sym typeface="Wingdings" panose="05000000000000000000" pitchFamily="2" charset="2"/>
              </a:rPr>
            </a:b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  <a:sym typeface="Wingdings" panose="05000000000000000000" pitchFamily="2" charset="2"/>
              </a:rPr>
              <a:t>$ git add</a:t>
            </a:r>
            <a:b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  <a:sym typeface="Wingdings" panose="05000000000000000000" pitchFamily="2" charset="2"/>
              </a:rPr>
            </a:b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  <a:sym typeface="Wingdings" panose="05000000000000000000" pitchFamily="2" charset="2"/>
              </a:rPr>
              <a:t>$ git commit –m ‘sempre com uma descrição bonita e explicativa’</a:t>
            </a:r>
            <a:endParaRPr lang="en-US" sz="1600" dirty="0" smtClean="0">
              <a:solidFill>
                <a:schemeClr val="bg1">
                  <a:lumMod val="50000"/>
                </a:schemeClr>
              </a:solidFill>
              <a:latin typeface="Roboto Regular" panose="020B0604020202020204" charset="0"/>
              <a:ea typeface="Roboto Regular" panose="020B0604020202020204" charset="0"/>
              <a:cs typeface="Roboto Regular"/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800" y="0"/>
            <a:ext cx="50292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454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"/>
          <p:cNvPicPr>
            <a:picLocks noChangeAspect="1"/>
          </p:cNvPicPr>
          <p:nvPr/>
        </p:nvPicPr>
        <p:blipFill rotWithShape="1">
          <a:blip r:embed="rId2"/>
          <a:srcRect l="5655"/>
          <a:stretch/>
        </p:blipFill>
        <p:spPr>
          <a:xfrm>
            <a:off x="-645827" y="211261"/>
            <a:ext cx="6360715" cy="970843"/>
          </a:xfrm>
          <a:prstGeom prst="rect">
            <a:avLst/>
          </a:prstGeom>
        </p:spPr>
      </p:pic>
      <p:sp>
        <p:nvSpPr>
          <p:cNvPr id="8" name="TextBox 2"/>
          <p:cNvSpPr txBox="1"/>
          <p:nvPr/>
        </p:nvSpPr>
        <p:spPr>
          <a:xfrm>
            <a:off x="399379" y="351437"/>
            <a:ext cx="450155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Thin"/>
              </a:rPr>
              <a:t>NOVAS </a:t>
            </a:r>
            <a:r>
              <a:rPr lang="en-US" sz="4000" dirty="0" smtClean="0">
                <a:solidFill>
                  <a:schemeClr val="bg1"/>
                </a:solidFill>
                <a:latin typeface="Roboto Regular" panose="02000000000000000000" pitchFamily="2" charset="0"/>
                <a:ea typeface="Roboto Regular" panose="02000000000000000000" pitchFamily="2" charset="0"/>
                <a:cs typeface="Roboto Thin"/>
              </a:rPr>
              <a:t>FEATURES</a:t>
            </a:r>
            <a:endParaRPr lang="en-US" dirty="0">
              <a:solidFill>
                <a:schemeClr val="bg1"/>
              </a:solidFill>
              <a:latin typeface="Roboto Regular" panose="02000000000000000000" pitchFamily="2" charset="0"/>
              <a:ea typeface="Roboto Regular" panose="02000000000000000000" pitchFamily="2" charset="0"/>
              <a:cs typeface="Roboto Thin"/>
            </a:endParaRPr>
          </a:p>
        </p:txBody>
      </p:sp>
      <p:sp>
        <p:nvSpPr>
          <p:cNvPr id="10" name="Content Placeholder 8"/>
          <p:cNvSpPr txBox="1">
            <a:spLocks/>
          </p:cNvSpPr>
          <p:nvPr/>
        </p:nvSpPr>
        <p:spPr>
          <a:xfrm>
            <a:off x="602226" y="1825625"/>
            <a:ext cx="5607505" cy="4351338"/>
          </a:xfrm>
          <a:prstGeom prst="rect">
            <a:avLst/>
          </a:prstGeom>
        </p:spPr>
        <p:txBody>
          <a:bodyPr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Mas eu estou trabalhando com meu amiguinho, essa branch precisa ser remota </a:t>
            </a: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  <a:sym typeface="Wingdings" panose="05000000000000000000" pitchFamily="2" charset="2"/>
              </a:rPr>
              <a:t></a:t>
            </a:r>
            <a:endParaRPr lang="en-US" sz="1600" dirty="0" smtClean="0">
              <a:solidFill>
                <a:schemeClr val="bg1">
                  <a:lumMod val="50000"/>
                </a:schemeClr>
              </a:solidFill>
              <a:latin typeface="Roboto Light" panose="020B0604020202020204" charset="0"/>
              <a:ea typeface="Roboto Light" panose="020B0604020202020204" charset="0"/>
              <a:cs typeface="Roboto Regular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</a:rPr>
              <a:t>$ git flow feature publish MYFEATURE</a:t>
            </a:r>
            <a:endParaRPr lang="en-US" sz="1600" dirty="0" smtClean="0">
              <a:solidFill>
                <a:schemeClr val="bg1">
                  <a:lumMod val="50000"/>
                </a:schemeClr>
              </a:solidFill>
              <a:latin typeface="Roboto Regular" panose="020B0604020202020204" charset="0"/>
              <a:ea typeface="Roboto Regular" panose="020B0604020202020204" charset="0"/>
              <a:cs typeface="Roboto Regular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Assim você publica sua branch no servidor remoto e todo mundo fica felizão </a:t>
            </a: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  <a:sym typeface="Wingdings" panose="05000000000000000000" pitchFamily="2" charset="2"/>
              </a:rPr>
              <a:t>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  <a:sym typeface="Wingdings" panose="05000000000000000000" pitchFamily="2" charset="2"/>
              </a:rPr>
              <a:t>Nossa… mas o seu comparsa precisa clonar a branch para poder fazer a parte dele 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  <a:sym typeface="Wingdings" panose="05000000000000000000" pitchFamily="2" charset="2"/>
              </a:rPr>
              <a:t>$ git flow feature pull origin MYFEATURE</a:t>
            </a:r>
            <a:endParaRPr lang="en-US" sz="1600" dirty="0" smtClean="0">
              <a:solidFill>
                <a:schemeClr val="bg1">
                  <a:lumMod val="50000"/>
                </a:schemeClr>
              </a:solidFill>
              <a:latin typeface="Roboto Regular" panose="020B0604020202020204" charset="0"/>
              <a:ea typeface="Roboto Regular" panose="020B0604020202020204" charset="0"/>
              <a:cs typeface="Roboto Regular"/>
              <a:sym typeface="Wingdings" panose="05000000000000000000" pitchFamily="2" charset="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  <a:sym typeface="Wingdings" panose="05000000000000000000" pitchFamily="2" charset="2"/>
              </a:rPr>
              <a:t>Agora sim, todo mundo com sorriso de orelha a orelha 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  <a:sym typeface="Wingdings" panose="05000000000000000000" pitchFamily="2" charset="2"/>
              </a:rPr>
              <a:t>OBS: dá até para fazer o track de uma branch remota, mas isso não é aconselhável. Por isso, nem vou colocar o comando aqui S2</a:t>
            </a:r>
            <a:endParaRPr lang="en-US" sz="1600" dirty="0" smtClean="0">
              <a:solidFill>
                <a:schemeClr val="bg1">
                  <a:lumMod val="50000"/>
                </a:schemeClr>
              </a:solidFill>
              <a:latin typeface="Roboto Regular" panose="020B0604020202020204" charset="0"/>
              <a:ea typeface="Roboto Regular" panose="020B0604020202020204" charset="0"/>
              <a:cs typeface="Roboto Regular"/>
            </a:endParaRP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800" y="0"/>
            <a:ext cx="50292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073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"/>
          <p:cNvPicPr>
            <a:picLocks noChangeAspect="1"/>
          </p:cNvPicPr>
          <p:nvPr/>
        </p:nvPicPr>
        <p:blipFill rotWithShape="1">
          <a:blip r:embed="rId2"/>
          <a:srcRect l="5655"/>
          <a:stretch/>
        </p:blipFill>
        <p:spPr>
          <a:xfrm>
            <a:off x="-645827" y="211261"/>
            <a:ext cx="6360715" cy="970843"/>
          </a:xfrm>
          <a:prstGeom prst="rect">
            <a:avLst/>
          </a:prstGeom>
        </p:spPr>
      </p:pic>
      <p:sp>
        <p:nvSpPr>
          <p:cNvPr id="8" name="TextBox 2"/>
          <p:cNvSpPr txBox="1"/>
          <p:nvPr/>
        </p:nvSpPr>
        <p:spPr>
          <a:xfrm>
            <a:off x="399379" y="351437"/>
            <a:ext cx="450155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Thin"/>
              </a:rPr>
              <a:t>NOVAS </a:t>
            </a:r>
            <a:r>
              <a:rPr lang="en-US" sz="4000" dirty="0" smtClean="0">
                <a:solidFill>
                  <a:schemeClr val="bg1"/>
                </a:solidFill>
                <a:latin typeface="Roboto Regular" panose="02000000000000000000" pitchFamily="2" charset="0"/>
                <a:ea typeface="Roboto Regular" panose="02000000000000000000" pitchFamily="2" charset="0"/>
                <a:cs typeface="Roboto Thin"/>
              </a:rPr>
              <a:t>FEATURES</a:t>
            </a:r>
            <a:endParaRPr lang="en-US" dirty="0">
              <a:solidFill>
                <a:schemeClr val="bg1"/>
              </a:solidFill>
              <a:latin typeface="Roboto Regular" panose="02000000000000000000" pitchFamily="2" charset="0"/>
              <a:ea typeface="Roboto Regular" panose="02000000000000000000" pitchFamily="2" charset="0"/>
              <a:cs typeface="Roboto Thin"/>
            </a:endParaRPr>
          </a:p>
        </p:txBody>
      </p:sp>
      <p:sp>
        <p:nvSpPr>
          <p:cNvPr id="10" name="Content Placeholder 8"/>
          <p:cNvSpPr txBox="1">
            <a:spLocks/>
          </p:cNvSpPr>
          <p:nvPr/>
        </p:nvSpPr>
        <p:spPr>
          <a:xfrm>
            <a:off x="602226" y="1825625"/>
            <a:ext cx="5607505" cy="121787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Terminei/terminamos tudo! Fiz/fizemos os testes unitários e integrados no ambiente local utilizando a base de “dev” está xuxu-beleza… Hora do “fatality na branch!</a:t>
            </a:r>
          </a:p>
        </p:txBody>
      </p:sp>
      <p:pic>
        <p:nvPicPr>
          <p:cNvPr id="9220" name="Picture 4" descr="Image result for fatality mortal komba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152682"/>
            <a:ext cx="2740957" cy="2055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8"/>
          <p:cNvSpPr txBox="1">
            <a:spLocks/>
          </p:cNvSpPr>
          <p:nvPr/>
        </p:nvSpPr>
        <p:spPr>
          <a:xfrm>
            <a:off x="2943753" y="3152731"/>
            <a:ext cx="3673491" cy="205566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</a:rPr>
              <a:t>$ git 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</a:rPr>
              <a:t>flow feature finish </a:t>
            </a: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</a:rPr>
              <a:t>MYFEATURE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Mas o que isso faz?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/>
            </a:r>
            <a:br>
              <a:rPr lang="en-US" sz="1600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</a:b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- Faz o merge da feature com develop</a:t>
            </a:r>
            <a:b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</a:b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- Apaga a bracnh da feature</a:t>
            </a:r>
            <a:b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</a:b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- Muda para a branch develop</a:t>
            </a:r>
          </a:p>
        </p:txBody>
      </p:sp>
      <p:sp>
        <p:nvSpPr>
          <p:cNvPr id="11" name="Content Placeholder 8"/>
          <p:cNvSpPr txBox="1">
            <a:spLocks/>
          </p:cNvSpPr>
          <p:nvPr/>
        </p:nvSpPr>
        <p:spPr>
          <a:xfrm>
            <a:off x="602225" y="5376316"/>
            <a:ext cx="5607505" cy="121787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C%R*&amp;H#, acabei! </a:t>
            </a:r>
            <a:b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</a:b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Calma, jovem… cadê o PUSH?????</a:t>
            </a:r>
          </a:p>
        </p:txBody>
      </p:sp>
      <p:pic>
        <p:nvPicPr>
          <p:cNvPr id="9224" name="Picture 8" descr="Related imag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8479" y="5317631"/>
            <a:ext cx="1895033" cy="1554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800" y="0"/>
            <a:ext cx="50292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439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0" y="3090044"/>
            <a:ext cx="6968359" cy="840827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Picture 1"/>
          <p:cNvPicPr>
            <a:picLocks noChangeAspect="1"/>
          </p:cNvPicPr>
          <p:nvPr/>
        </p:nvPicPr>
        <p:blipFill rotWithShape="1">
          <a:blip r:embed="rId2"/>
          <a:srcRect l="5655"/>
          <a:stretch/>
        </p:blipFill>
        <p:spPr>
          <a:xfrm>
            <a:off x="-645827" y="211261"/>
            <a:ext cx="6360715" cy="970843"/>
          </a:xfrm>
          <a:prstGeom prst="rect">
            <a:avLst/>
          </a:prstGeom>
        </p:spPr>
      </p:pic>
      <p:sp>
        <p:nvSpPr>
          <p:cNvPr id="8" name="TextBox 2"/>
          <p:cNvSpPr txBox="1"/>
          <p:nvPr/>
        </p:nvSpPr>
        <p:spPr>
          <a:xfrm>
            <a:off x="399379" y="351437"/>
            <a:ext cx="450155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Thin"/>
              </a:rPr>
              <a:t>NOVAS </a:t>
            </a:r>
            <a:r>
              <a:rPr lang="en-US" sz="4000" dirty="0" smtClean="0">
                <a:solidFill>
                  <a:schemeClr val="bg1"/>
                </a:solidFill>
                <a:latin typeface="Roboto Regular" panose="02000000000000000000" pitchFamily="2" charset="0"/>
                <a:ea typeface="Roboto Regular" panose="02000000000000000000" pitchFamily="2" charset="0"/>
                <a:cs typeface="Roboto Thin"/>
              </a:rPr>
              <a:t>FEATURES</a:t>
            </a:r>
            <a:endParaRPr lang="en-US" dirty="0">
              <a:solidFill>
                <a:schemeClr val="bg1"/>
              </a:solidFill>
              <a:latin typeface="Roboto Regular" panose="02000000000000000000" pitchFamily="2" charset="0"/>
              <a:ea typeface="Roboto Regular" panose="02000000000000000000" pitchFamily="2" charset="0"/>
              <a:cs typeface="Roboto Thin"/>
            </a:endParaRPr>
          </a:p>
        </p:txBody>
      </p:sp>
      <p:sp>
        <p:nvSpPr>
          <p:cNvPr id="10" name="Content Placeholder 8"/>
          <p:cNvSpPr txBox="1">
            <a:spLocks/>
          </p:cNvSpPr>
          <p:nvPr/>
        </p:nvSpPr>
        <p:spPr>
          <a:xfrm>
            <a:off x="602226" y="1825624"/>
            <a:ext cx="5607505" cy="4434499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Desenvolvi, testei local, mergiei com develop, corrige a “merge” toda que deu…. IIIIIIIT´S TIIIMEEEEEE!!!!!!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</a:rPr>
              <a:t>$ git push origin </a:t>
            </a: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</a:rPr>
              <a:t>develop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600" dirty="0" smtClean="0">
                <a:solidFill>
                  <a:schemeClr val="bg1"/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</a:rPr>
              <a:t>Mas não ligue ainda! Fazendo push agora você ganha uma esclusiva atualização no ambiente test.engage.bz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</a:rPr>
              <a:t>Comparar as bases dev e test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</a:rPr>
              <a:t>Rodar o querido npm run homolog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</a:rPr>
              <a:t>Subir a aplicação no test.engage.bz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</a:rPr>
              <a:t>Atualizar os arquivos estáticos no S3 s3test.engage.bz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 smtClean="0">
                <a:solidFill>
                  <a:schemeClr val="accent2">
                    <a:lumMod val="75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</a:rPr>
              <a:t>Tomar um café enquanto termina o upload</a:t>
            </a:r>
          </a:p>
        </p:txBody>
      </p:sp>
      <p:pic>
        <p:nvPicPr>
          <p:cNvPr id="10244" name="Picture 4" descr="Image result for narrador uf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0609" y="0"/>
            <a:ext cx="4931391" cy="7408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 descr="Image result for não ligue ainda 011 140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9301" y="2848182"/>
            <a:ext cx="2425502" cy="1364345"/>
          </a:xfrm>
          <a:prstGeom prst="rect">
            <a:avLst/>
          </a:prstGeom>
          <a:noFill/>
          <a:ln w="2222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4491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5353024" y="0"/>
            <a:ext cx="6838976" cy="6858000"/>
          </a:xfrm>
          <a:prstGeom prst="rect">
            <a:avLst/>
          </a:prstGeom>
        </p:spPr>
      </p:pic>
      <p:sp>
        <p:nvSpPr>
          <p:cNvPr id="4" name="TextBox 2"/>
          <p:cNvSpPr txBox="1"/>
          <p:nvPr/>
        </p:nvSpPr>
        <p:spPr>
          <a:xfrm>
            <a:off x="6520072" y="2274838"/>
            <a:ext cx="51550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3600" dirty="0" smtClean="0">
                <a:solidFill>
                  <a:schemeClr val="bg1"/>
                </a:solidFill>
                <a:latin typeface="Roboto Regular" panose="020B0604020202020204" charset="0"/>
                <a:ea typeface="Roboto Regular" panose="020B0604020202020204" charset="0"/>
                <a:cs typeface="Roboto Thin"/>
              </a:rPr>
              <a:t>CAPÍTULO 2</a:t>
            </a:r>
            <a:endParaRPr lang="pt-BR" sz="3600" dirty="0">
              <a:solidFill>
                <a:schemeClr val="bg1"/>
              </a:solidFill>
              <a:latin typeface="Roboto Thin" pitchFamily="2" charset="0"/>
              <a:ea typeface="Roboto Thin" pitchFamily="2" charset="0"/>
              <a:cs typeface="Roboto Thin"/>
            </a:endParaRPr>
          </a:p>
          <a:p>
            <a:pPr algn="r"/>
            <a:r>
              <a:rPr lang="pt-BR" sz="3600" dirty="0" smtClean="0">
                <a:solidFill>
                  <a:schemeClr val="bg1"/>
                </a:solidFill>
                <a:latin typeface="Roboto Thin" pitchFamily="2" charset="0"/>
                <a:ea typeface="Roboto Thin" pitchFamily="2" charset="0"/>
                <a:cs typeface="Roboto Thin"/>
              </a:rPr>
              <a:t>Criando uma Release</a:t>
            </a:r>
            <a:endParaRPr lang="en-US" sz="1600" dirty="0">
              <a:solidFill>
                <a:schemeClr val="bg1"/>
              </a:solidFill>
              <a:latin typeface="Roboto Regular" panose="020B0604020202020204" charset="0"/>
              <a:ea typeface="Roboto Regular" panose="020B0604020202020204" charset="0"/>
              <a:cs typeface="Roboto Thin"/>
            </a:endParaRPr>
          </a:p>
        </p:txBody>
      </p:sp>
      <p:pic>
        <p:nvPicPr>
          <p:cNvPr id="1026" name="Picture 2" descr="Imagem relacionad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718" y="1828799"/>
            <a:ext cx="4248150" cy="3200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2764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"/>
          <p:cNvPicPr>
            <a:picLocks noChangeAspect="1"/>
          </p:cNvPicPr>
          <p:nvPr/>
        </p:nvPicPr>
        <p:blipFill rotWithShape="1">
          <a:blip r:embed="rId2"/>
          <a:srcRect l="5655"/>
          <a:stretch/>
        </p:blipFill>
        <p:spPr>
          <a:xfrm>
            <a:off x="-358955" y="211261"/>
            <a:ext cx="6360715" cy="970843"/>
          </a:xfrm>
          <a:prstGeom prst="rect">
            <a:avLst/>
          </a:prstGeom>
        </p:spPr>
      </p:pic>
      <p:sp>
        <p:nvSpPr>
          <p:cNvPr id="8" name="TextBox 2"/>
          <p:cNvSpPr txBox="1"/>
          <p:nvPr/>
        </p:nvSpPr>
        <p:spPr>
          <a:xfrm>
            <a:off x="399379" y="351437"/>
            <a:ext cx="517802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Thin"/>
              </a:rPr>
              <a:t>CRIAR UMA </a:t>
            </a:r>
            <a:r>
              <a:rPr lang="en-US" sz="4000" dirty="0" smtClean="0">
                <a:solidFill>
                  <a:schemeClr val="bg1"/>
                </a:solidFill>
                <a:latin typeface="Roboto Regular" panose="02000000000000000000" pitchFamily="2" charset="0"/>
                <a:ea typeface="Roboto Regular" panose="02000000000000000000" pitchFamily="2" charset="0"/>
                <a:cs typeface="Roboto Thin"/>
              </a:rPr>
              <a:t>RELEASE</a:t>
            </a:r>
            <a:endParaRPr lang="en-US" dirty="0">
              <a:solidFill>
                <a:schemeClr val="bg1"/>
              </a:solidFill>
              <a:latin typeface="Roboto Regular" panose="02000000000000000000" pitchFamily="2" charset="0"/>
              <a:ea typeface="Roboto Regular" panose="02000000000000000000" pitchFamily="2" charset="0"/>
              <a:cs typeface="Roboto Thin"/>
            </a:endParaRPr>
          </a:p>
        </p:txBody>
      </p:sp>
      <p:sp>
        <p:nvSpPr>
          <p:cNvPr id="10" name="Content Placeholder 8"/>
          <p:cNvSpPr txBox="1">
            <a:spLocks/>
          </p:cNvSpPr>
          <p:nvPr/>
        </p:nvSpPr>
        <p:spPr>
          <a:xfrm>
            <a:off x="602226" y="1825625"/>
            <a:ext cx="5112662" cy="4351338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Devemos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criar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uma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 branch, </a:t>
            </a:r>
            <a:r>
              <a:rPr lang="en-US" sz="1400" b="1" dirty="0" smtClean="0">
                <a:solidFill>
                  <a:srgbClr val="FF0000"/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A PARTIR DE DEVELOP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,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chamada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 release/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n.n.n</a:t>
            </a:r>
            <a:endParaRPr lang="en-US" sz="1400" dirty="0">
              <a:solidFill>
                <a:schemeClr val="bg1">
                  <a:lumMod val="50000"/>
                </a:schemeClr>
              </a:solidFill>
              <a:latin typeface="Roboto Light" panose="020B0604020202020204" charset="0"/>
              <a:ea typeface="Roboto Light" panose="020B0604020202020204" charset="0"/>
              <a:cs typeface="Roboto Regular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1400" b="1" dirty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</a:rPr>
              <a:t>$ </a:t>
            </a:r>
            <a:r>
              <a:rPr lang="en-US" sz="1400" b="1" dirty="0" err="1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</a:rPr>
              <a:t>git</a:t>
            </a:r>
            <a:r>
              <a:rPr lang="en-US" sz="1400" b="1" dirty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</a:rPr>
              <a:t> flow release start </a:t>
            </a:r>
            <a:r>
              <a:rPr lang="en-US" sz="1400" b="1" dirty="0" smtClean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</a:rPr>
              <a:t>RELEASE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</a:rPr>
              <a:t>Depois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</a:rPr>
              <a:t>,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</a:rPr>
              <a:t>precisamos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</a:rPr>
              <a:t>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</a:rPr>
              <a:t>atualizar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</a:rPr>
              <a:t> o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</a:rPr>
              <a:t>ambiente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</a:rPr>
              <a:t> de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</a:rPr>
              <a:t>pré-produção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</a:rPr>
              <a:t> com o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</a:rPr>
              <a:t>conteúdo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</a:rPr>
              <a:t> da nova branch.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</a:rPr>
              <a:t>Assim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</a:rPr>
              <a:t>,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</a:rPr>
              <a:t>poderemos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</a:rPr>
              <a:t>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</a:rPr>
              <a:t>validar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</a:rPr>
              <a:t> antes de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</a:rPr>
              <a:t>subir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</a:rPr>
              <a:t>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</a:rPr>
              <a:t>tudo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</a:rPr>
              <a:t>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</a:rPr>
              <a:t>em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</a:rPr>
              <a:t>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</a:rPr>
              <a:t>produção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</a:rPr>
              <a:t> 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  <a:sym typeface="Wingdings" panose="05000000000000000000" pitchFamily="2" charset="2"/>
              </a:rPr>
              <a:t>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pt-BR" sz="1400" dirty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  <a:sym typeface="Wingdings" panose="05000000000000000000" pitchFamily="2" charset="2"/>
              </a:rPr>
              <a:t>Comparar as bases </a:t>
            </a:r>
            <a:r>
              <a:rPr lang="pt-BR" sz="1400" dirty="0" err="1" smtClean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  <a:sym typeface="Wingdings" panose="05000000000000000000" pitchFamily="2" charset="2"/>
              </a:rPr>
              <a:t>test</a:t>
            </a:r>
            <a:r>
              <a:rPr lang="pt-BR" sz="1400" dirty="0" smtClean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  <a:sym typeface="Wingdings" panose="05000000000000000000" pitchFamily="2" charset="2"/>
              </a:rPr>
              <a:t> e </a:t>
            </a:r>
            <a:r>
              <a:rPr lang="pt-BR" sz="1400" dirty="0" err="1" smtClean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  <a:sym typeface="Wingdings" panose="05000000000000000000" pitchFamily="2" charset="2"/>
              </a:rPr>
              <a:t>pre</a:t>
            </a:r>
            <a:endParaRPr lang="pt-BR" sz="1400" dirty="0" smtClean="0">
              <a:solidFill>
                <a:schemeClr val="bg1">
                  <a:lumMod val="50000"/>
                </a:schemeClr>
              </a:solidFill>
              <a:latin typeface="Roboto Regular" panose="020B0604020202020204" charset="0"/>
              <a:ea typeface="Roboto Regular" panose="020B0604020202020204" charset="0"/>
              <a:cs typeface="Roboto Regular"/>
              <a:sym typeface="Wingdings" panose="05000000000000000000" pitchFamily="2" charset="2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pt-BR" sz="1400" dirty="0" smtClean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  <a:sym typeface="Wingdings" panose="05000000000000000000" pitchFamily="2" charset="2"/>
              </a:rPr>
              <a:t>Rodar </a:t>
            </a:r>
            <a:r>
              <a:rPr lang="pt-BR" sz="1400" dirty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  <a:sym typeface="Wingdings" panose="05000000000000000000" pitchFamily="2" charset="2"/>
              </a:rPr>
              <a:t>o querido </a:t>
            </a:r>
            <a:r>
              <a:rPr lang="pt-BR" sz="1400" dirty="0" err="1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  <a:sym typeface="Wingdings" panose="05000000000000000000" pitchFamily="2" charset="2"/>
              </a:rPr>
              <a:t>npm</a:t>
            </a:r>
            <a:r>
              <a:rPr lang="pt-BR" sz="1400" dirty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  <a:sym typeface="Wingdings" panose="05000000000000000000" pitchFamily="2" charset="2"/>
              </a:rPr>
              <a:t> </a:t>
            </a:r>
            <a:r>
              <a:rPr lang="pt-BR" sz="1400" dirty="0" err="1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  <a:sym typeface="Wingdings" panose="05000000000000000000" pitchFamily="2" charset="2"/>
              </a:rPr>
              <a:t>run</a:t>
            </a:r>
            <a:r>
              <a:rPr lang="pt-BR" sz="1400" dirty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  <a:sym typeface="Wingdings" panose="05000000000000000000" pitchFamily="2" charset="2"/>
              </a:rPr>
              <a:t> </a:t>
            </a:r>
            <a:r>
              <a:rPr lang="pt-BR" sz="1400" dirty="0" err="1" smtClean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  <a:sym typeface="Wingdings" panose="05000000000000000000" pitchFamily="2" charset="2"/>
              </a:rPr>
              <a:t>testprod</a:t>
            </a:r>
            <a:endParaRPr lang="pt-BR" sz="1400" dirty="0" smtClean="0">
              <a:solidFill>
                <a:schemeClr val="bg1">
                  <a:lumMod val="50000"/>
                </a:schemeClr>
              </a:solidFill>
              <a:latin typeface="Roboto Regular" panose="020B0604020202020204" charset="0"/>
              <a:ea typeface="Roboto Regular" panose="020B0604020202020204" charset="0"/>
              <a:cs typeface="Roboto Regular"/>
              <a:sym typeface="Wingdings" panose="05000000000000000000" pitchFamily="2" charset="2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pt-BR" sz="1400" dirty="0" smtClean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  <a:sym typeface="Wingdings" panose="05000000000000000000" pitchFamily="2" charset="2"/>
              </a:rPr>
              <a:t>Subir </a:t>
            </a:r>
            <a:r>
              <a:rPr lang="pt-BR" sz="1400" dirty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  <a:sym typeface="Wingdings" panose="05000000000000000000" pitchFamily="2" charset="2"/>
              </a:rPr>
              <a:t>a aplicação no </a:t>
            </a:r>
            <a:r>
              <a:rPr lang="pt-BR" sz="1400" dirty="0" smtClean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  <a:sym typeface="Wingdings" panose="05000000000000000000" pitchFamily="2" charset="2"/>
              </a:rPr>
              <a:t>pre.engage.bz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pt-BR" sz="1400" dirty="0" smtClean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  <a:sym typeface="Wingdings" panose="05000000000000000000" pitchFamily="2" charset="2"/>
              </a:rPr>
              <a:t>Atualizar </a:t>
            </a:r>
            <a:r>
              <a:rPr lang="pt-BR" sz="1400" dirty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  <a:sym typeface="Wingdings" panose="05000000000000000000" pitchFamily="2" charset="2"/>
              </a:rPr>
              <a:t>os arquivos estáticos no S3 </a:t>
            </a:r>
            <a:r>
              <a:rPr lang="pt-BR" sz="1400" dirty="0" smtClean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  <a:sym typeface="Wingdings" panose="05000000000000000000" pitchFamily="2" charset="2"/>
              </a:rPr>
              <a:t>s3pre.engage.bz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pt-BR" sz="1400" dirty="0" smtClean="0">
                <a:solidFill>
                  <a:schemeClr val="accent2">
                    <a:lumMod val="75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  <a:sym typeface="Wingdings" panose="05000000000000000000" pitchFamily="2" charset="2"/>
              </a:rPr>
              <a:t>Tomar </a:t>
            </a:r>
            <a:r>
              <a:rPr lang="pt-BR" sz="1400" dirty="0">
                <a:solidFill>
                  <a:schemeClr val="accent2">
                    <a:lumMod val="75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  <a:sym typeface="Wingdings" panose="05000000000000000000" pitchFamily="2" charset="2"/>
              </a:rPr>
              <a:t>um café enquanto termina o upload</a:t>
            </a:r>
            <a:endParaRPr lang="en-US" sz="1400" dirty="0" smtClean="0">
              <a:solidFill>
                <a:schemeClr val="accent2">
                  <a:lumMod val="75000"/>
                </a:schemeClr>
              </a:solidFill>
              <a:latin typeface="Roboto Regular" panose="020B0604020202020204" charset="0"/>
              <a:ea typeface="Roboto Regular" panose="020B0604020202020204" charset="0"/>
              <a:cs typeface="Roboto Regular"/>
              <a:sym typeface="Wingdings" panose="05000000000000000000" pitchFamily="2" charset="2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sz="1400" dirty="0" smtClean="0">
              <a:solidFill>
                <a:schemeClr val="bg1">
                  <a:lumMod val="50000"/>
                </a:schemeClr>
              </a:solidFill>
              <a:latin typeface="Roboto Regular" panose="020B0604020202020204" charset="0"/>
              <a:ea typeface="Roboto Regular" panose="020B0604020202020204" charset="0"/>
              <a:cs typeface="Roboto Regular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800" y="0"/>
            <a:ext cx="50292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721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ângulo 13"/>
          <p:cNvSpPr/>
          <p:nvPr/>
        </p:nvSpPr>
        <p:spPr>
          <a:xfrm>
            <a:off x="4843970" y="4421806"/>
            <a:ext cx="1914184" cy="36798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/>
          <p:cNvSpPr/>
          <p:nvPr/>
        </p:nvSpPr>
        <p:spPr>
          <a:xfrm>
            <a:off x="2737299" y="4421806"/>
            <a:ext cx="2086949" cy="36798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tângulo 1"/>
          <p:cNvSpPr/>
          <p:nvPr/>
        </p:nvSpPr>
        <p:spPr>
          <a:xfrm>
            <a:off x="-210207" y="4423991"/>
            <a:ext cx="2936996" cy="36798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Picture 1"/>
          <p:cNvPicPr>
            <a:picLocks noChangeAspect="1"/>
          </p:cNvPicPr>
          <p:nvPr/>
        </p:nvPicPr>
        <p:blipFill rotWithShape="1">
          <a:blip r:embed="rId2"/>
          <a:srcRect l="5655"/>
          <a:stretch/>
        </p:blipFill>
        <p:spPr>
          <a:xfrm>
            <a:off x="-358955" y="211261"/>
            <a:ext cx="6360715" cy="970843"/>
          </a:xfrm>
          <a:prstGeom prst="rect">
            <a:avLst/>
          </a:prstGeom>
        </p:spPr>
      </p:pic>
      <p:sp>
        <p:nvSpPr>
          <p:cNvPr id="8" name="TextBox 2"/>
          <p:cNvSpPr txBox="1"/>
          <p:nvPr/>
        </p:nvSpPr>
        <p:spPr>
          <a:xfrm>
            <a:off x="399379" y="351437"/>
            <a:ext cx="517802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Thin"/>
              </a:rPr>
              <a:t>CRIAR UMA </a:t>
            </a:r>
            <a:r>
              <a:rPr lang="en-US" sz="4000" dirty="0" smtClean="0">
                <a:solidFill>
                  <a:schemeClr val="bg1"/>
                </a:solidFill>
                <a:latin typeface="Roboto Regular" panose="02000000000000000000" pitchFamily="2" charset="0"/>
                <a:ea typeface="Roboto Regular" panose="02000000000000000000" pitchFamily="2" charset="0"/>
                <a:cs typeface="Roboto Thin"/>
              </a:rPr>
              <a:t>RELEASE</a:t>
            </a:r>
            <a:endParaRPr lang="en-US" dirty="0">
              <a:solidFill>
                <a:schemeClr val="bg1"/>
              </a:solidFill>
              <a:latin typeface="Roboto Regular" panose="02000000000000000000" pitchFamily="2" charset="0"/>
              <a:ea typeface="Roboto Regular" panose="02000000000000000000" pitchFamily="2" charset="0"/>
              <a:cs typeface="Roboto Thin"/>
            </a:endParaRPr>
          </a:p>
        </p:txBody>
      </p:sp>
      <p:sp>
        <p:nvSpPr>
          <p:cNvPr id="10" name="Content Placeholder 8"/>
          <p:cNvSpPr txBox="1">
            <a:spLocks/>
          </p:cNvSpPr>
          <p:nvPr/>
        </p:nvSpPr>
        <p:spPr>
          <a:xfrm>
            <a:off x="602226" y="1825625"/>
            <a:ext cx="5112662" cy="1161415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pt-BR" sz="1400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Com o ambiente de pré-produção devidamente atualizado, podemos testar todas as funcionalidades que fazem parte da release para garantir que tudo vai dar certo.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pt-BR" sz="1400" dirty="0" err="1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  <a:sym typeface="Wingdings" panose="05000000000000000000" pitchFamily="2" charset="2"/>
              </a:rPr>
              <a:t>Ahhhhh</a:t>
            </a:r>
            <a:r>
              <a:rPr lang="pt-BR" sz="1400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  <a:sym typeface="Wingdings" panose="05000000000000000000" pitchFamily="2" charset="2"/>
              </a:rPr>
              <a:t>, achei um bug durante os testes!!!!!!!!</a:t>
            </a:r>
            <a:endParaRPr lang="en-US" sz="1400" dirty="0" smtClean="0">
              <a:solidFill>
                <a:schemeClr val="accent2">
                  <a:lumMod val="75000"/>
                </a:schemeClr>
              </a:solidFill>
              <a:latin typeface="Roboto Regular" panose="020B0604020202020204" charset="0"/>
              <a:ea typeface="Roboto Regular" panose="020B0604020202020204" charset="0"/>
              <a:cs typeface="Roboto Regular"/>
              <a:sym typeface="Wingdings" panose="05000000000000000000" pitchFamily="2" charset="2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sz="1400" dirty="0" smtClean="0">
              <a:solidFill>
                <a:schemeClr val="bg1">
                  <a:lumMod val="50000"/>
                </a:schemeClr>
              </a:solidFill>
              <a:latin typeface="Roboto Regular" panose="020B0604020202020204" charset="0"/>
              <a:ea typeface="Roboto Regular" panose="020B0604020202020204" charset="0"/>
              <a:cs typeface="Roboto Regular"/>
            </a:endParaRPr>
          </a:p>
        </p:txBody>
      </p:sp>
      <p:pic>
        <p:nvPicPr>
          <p:cNvPr id="2050" name="Picture 2" descr="Resultado de imagem para oh e agora quem poderá me defender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31" r="-331" b="15462"/>
          <a:stretch/>
        </p:blipFill>
        <p:spPr bwMode="auto">
          <a:xfrm>
            <a:off x="0" y="2987040"/>
            <a:ext cx="2736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Resultado de imagem para o chapolin colorad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6000" y="2987040"/>
            <a:ext cx="2088248" cy="1437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m relacionad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3969" y="2987041"/>
            <a:ext cx="1914184" cy="1436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8"/>
          <p:cNvSpPr txBox="1">
            <a:spLocks/>
          </p:cNvSpPr>
          <p:nvPr/>
        </p:nvSpPr>
        <p:spPr>
          <a:xfrm>
            <a:off x="78798" y="4440643"/>
            <a:ext cx="2657201" cy="351333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pt-BR" sz="1400" dirty="0" smtClean="0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Oh, quem poderá me defender?</a:t>
            </a:r>
            <a:endParaRPr lang="en-US" sz="1400" dirty="0" smtClean="0">
              <a:solidFill>
                <a:schemeClr val="bg1"/>
              </a:solidFill>
              <a:latin typeface="Roboto Regular" panose="020B0604020202020204" charset="0"/>
              <a:ea typeface="Roboto Regular" panose="020B0604020202020204" charset="0"/>
              <a:cs typeface="Roboto Regular"/>
              <a:sym typeface="Wingdings" panose="05000000000000000000" pitchFamily="2" charset="2"/>
            </a:endParaRPr>
          </a:p>
          <a:p>
            <a:pPr marL="0" indent="0" algn="ctr">
              <a:lnSpc>
                <a:spcPct val="150000"/>
              </a:lnSpc>
              <a:buNone/>
            </a:pPr>
            <a:endParaRPr lang="en-US" sz="1400" dirty="0" smtClean="0">
              <a:solidFill>
                <a:schemeClr val="bg1"/>
              </a:solidFill>
              <a:latin typeface="Roboto Regular" panose="020B0604020202020204" charset="0"/>
              <a:ea typeface="Roboto Regular" panose="020B0604020202020204" charset="0"/>
              <a:cs typeface="Roboto Regular"/>
            </a:endParaRPr>
          </a:p>
        </p:txBody>
      </p:sp>
      <p:sp>
        <p:nvSpPr>
          <p:cNvPr id="11" name="Content Placeholder 8"/>
          <p:cNvSpPr txBox="1">
            <a:spLocks/>
          </p:cNvSpPr>
          <p:nvPr/>
        </p:nvSpPr>
        <p:spPr>
          <a:xfrm>
            <a:off x="2735999" y="4440643"/>
            <a:ext cx="2088249" cy="351333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pt-BR" sz="1400" dirty="0" smtClean="0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EU!</a:t>
            </a:r>
            <a:endParaRPr lang="en-US" sz="1400" dirty="0" smtClean="0">
              <a:solidFill>
                <a:schemeClr val="bg1"/>
              </a:solidFill>
              <a:latin typeface="Roboto Regular" panose="020B0604020202020204" charset="0"/>
              <a:ea typeface="Roboto Regular" panose="020B0604020202020204" charset="0"/>
              <a:cs typeface="Roboto Regular"/>
              <a:sym typeface="Wingdings" panose="05000000000000000000" pitchFamily="2" charset="2"/>
            </a:endParaRPr>
          </a:p>
          <a:p>
            <a:pPr marL="0" indent="0" algn="ctr">
              <a:lnSpc>
                <a:spcPct val="150000"/>
              </a:lnSpc>
              <a:buNone/>
            </a:pPr>
            <a:endParaRPr lang="en-US" sz="1400" dirty="0" smtClean="0">
              <a:solidFill>
                <a:schemeClr val="bg1"/>
              </a:solidFill>
              <a:latin typeface="Roboto Regular" panose="020B0604020202020204" charset="0"/>
              <a:ea typeface="Roboto Regular" panose="020B0604020202020204" charset="0"/>
              <a:cs typeface="Roboto Regular"/>
            </a:endParaRPr>
          </a:p>
        </p:txBody>
      </p:sp>
      <p:sp>
        <p:nvSpPr>
          <p:cNvPr id="12" name="Content Placeholder 8"/>
          <p:cNvSpPr txBox="1">
            <a:spLocks/>
          </p:cNvSpPr>
          <p:nvPr/>
        </p:nvSpPr>
        <p:spPr>
          <a:xfrm>
            <a:off x="4843969" y="4440643"/>
            <a:ext cx="1914184" cy="351333"/>
          </a:xfrm>
          <a:prstGeom prst="rect">
            <a:avLst/>
          </a:prstGeom>
        </p:spPr>
        <p:txBody>
          <a:bodyPr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pt-BR" sz="1400" dirty="0" smtClean="0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ELE MANJA DE GIT?!?!?!</a:t>
            </a:r>
            <a:endParaRPr lang="en-US" sz="1400" dirty="0" smtClean="0">
              <a:solidFill>
                <a:schemeClr val="bg1"/>
              </a:solidFill>
              <a:latin typeface="Roboto Regular" panose="020B0604020202020204" charset="0"/>
              <a:ea typeface="Roboto Regular" panose="020B0604020202020204" charset="0"/>
              <a:cs typeface="Roboto Regular"/>
              <a:sym typeface="Wingdings" panose="05000000000000000000" pitchFamily="2" charset="2"/>
            </a:endParaRPr>
          </a:p>
          <a:p>
            <a:pPr marL="0" indent="0" algn="ctr">
              <a:lnSpc>
                <a:spcPct val="150000"/>
              </a:lnSpc>
              <a:buNone/>
            </a:pPr>
            <a:endParaRPr lang="en-US" sz="1400" dirty="0" smtClean="0">
              <a:solidFill>
                <a:schemeClr val="bg1"/>
              </a:solidFill>
              <a:latin typeface="Roboto Regular" panose="020B0604020202020204" charset="0"/>
              <a:ea typeface="Roboto Regular" panose="020B0604020202020204" charset="0"/>
              <a:cs typeface="Roboto Regular"/>
            </a:endParaRPr>
          </a:p>
        </p:txBody>
      </p:sp>
      <p:sp>
        <p:nvSpPr>
          <p:cNvPr id="15" name="Content Placeholder 8"/>
          <p:cNvSpPr txBox="1">
            <a:spLocks/>
          </p:cNvSpPr>
          <p:nvPr/>
        </p:nvSpPr>
        <p:spPr>
          <a:xfrm>
            <a:off x="602226" y="4931432"/>
            <a:ext cx="5112662" cy="1161415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pt-BR" sz="1400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O </a:t>
            </a:r>
            <a:r>
              <a:rPr lang="pt-BR" sz="1400" dirty="0" err="1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Chapolin</a:t>
            </a:r>
            <a:r>
              <a:rPr lang="pt-BR" sz="1400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manda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muito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 no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git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 e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garante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 que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você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pode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fazer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 commits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na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 branch da release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sem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problema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nenhum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.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Vai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sem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medo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rapá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  <a:sym typeface="Wingdings" panose="05000000000000000000" pitchFamily="2" charset="2"/>
              </a:rPr>
              <a:t>$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  <a:sym typeface="Wingdings" panose="05000000000000000000" pitchFamily="2" charset="2"/>
              </a:rPr>
              <a:t>git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  <a:sym typeface="Wingdings" panose="05000000000000000000" pitchFamily="2" charset="2"/>
              </a:rPr>
              <a:t> commit –m ‘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  <a:sym typeface="Wingdings" panose="05000000000000000000" pitchFamily="2" charset="2"/>
              </a:rPr>
              <a:t>sempre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  <a:sym typeface="Wingdings" panose="05000000000000000000" pitchFamily="2" charset="2"/>
              </a:rPr>
              <a:t> com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  <a:sym typeface="Wingdings" panose="05000000000000000000" pitchFamily="2" charset="2"/>
              </a:rPr>
              <a:t>uma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  <a:sym typeface="Wingdings" panose="05000000000000000000" pitchFamily="2" charset="2"/>
              </a:rPr>
              <a:t>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  <a:sym typeface="Wingdings" panose="05000000000000000000" pitchFamily="2" charset="2"/>
              </a:rPr>
              <a:t>descrição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  <a:sym typeface="Wingdings" panose="05000000000000000000" pitchFamily="2" charset="2"/>
              </a:rPr>
              <a:t>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  <a:sym typeface="Wingdings" panose="05000000000000000000" pitchFamily="2" charset="2"/>
              </a:rPr>
              <a:t>bonita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  <a:sym typeface="Wingdings" panose="05000000000000000000" pitchFamily="2" charset="2"/>
              </a:rPr>
              <a:t>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  <a:sym typeface="Wingdings" panose="05000000000000000000" pitchFamily="2" charset="2"/>
              </a:rPr>
              <a:t>igual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  <a:sym typeface="Wingdings" panose="05000000000000000000" pitchFamily="2" charset="2"/>
              </a:rPr>
              <a:t> a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  <a:sym typeface="Wingdings" panose="05000000000000000000" pitchFamily="2" charset="2"/>
              </a:rPr>
              <a:t>dona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  <a:sym typeface="Wingdings" panose="05000000000000000000" pitchFamily="2" charset="2"/>
              </a:rPr>
              <a:t>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  <a:sym typeface="Wingdings" panose="05000000000000000000" pitchFamily="2" charset="2"/>
              </a:rPr>
              <a:t>florinda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  <a:sym typeface="Wingdings" panose="05000000000000000000" pitchFamily="2" charset="2"/>
              </a:rPr>
              <a:t>’</a:t>
            </a:r>
            <a:endParaRPr lang="en-US" sz="1400" dirty="0" smtClean="0">
              <a:solidFill>
                <a:schemeClr val="bg1">
                  <a:lumMod val="50000"/>
                </a:schemeClr>
              </a:solidFill>
              <a:latin typeface="Roboto Light" panose="020B0604020202020204" charset="0"/>
              <a:ea typeface="Roboto Light" panose="020B0604020202020204" charset="0"/>
              <a:cs typeface="Roboto Regular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sz="1400" dirty="0" smtClean="0">
              <a:solidFill>
                <a:schemeClr val="bg1">
                  <a:lumMod val="50000"/>
                </a:schemeClr>
              </a:solidFill>
              <a:latin typeface="Roboto Light" panose="020B0604020202020204" charset="0"/>
              <a:ea typeface="Roboto Light" panose="020B0604020202020204" charset="0"/>
              <a:cs typeface="Roboto Regular"/>
            </a:endParaRPr>
          </a:p>
        </p:txBody>
      </p:sp>
      <p:pic>
        <p:nvPicPr>
          <p:cNvPr id="16" name="Imagem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800" y="0"/>
            <a:ext cx="50292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129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"/>
          <p:cNvPicPr>
            <a:picLocks noChangeAspect="1"/>
          </p:cNvPicPr>
          <p:nvPr/>
        </p:nvPicPr>
        <p:blipFill rotWithShape="1">
          <a:blip r:embed="rId2"/>
          <a:srcRect l="5655"/>
          <a:stretch/>
        </p:blipFill>
        <p:spPr>
          <a:xfrm>
            <a:off x="-358955" y="211261"/>
            <a:ext cx="6360715" cy="970843"/>
          </a:xfrm>
          <a:prstGeom prst="rect">
            <a:avLst/>
          </a:prstGeom>
        </p:spPr>
      </p:pic>
      <p:sp>
        <p:nvSpPr>
          <p:cNvPr id="8" name="TextBox 2"/>
          <p:cNvSpPr txBox="1"/>
          <p:nvPr/>
        </p:nvSpPr>
        <p:spPr>
          <a:xfrm>
            <a:off x="399379" y="351437"/>
            <a:ext cx="517802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Thin"/>
              </a:rPr>
              <a:t>CRIAR UMA </a:t>
            </a:r>
            <a:r>
              <a:rPr lang="en-US" sz="4000" dirty="0" smtClean="0">
                <a:solidFill>
                  <a:schemeClr val="bg1"/>
                </a:solidFill>
                <a:latin typeface="Roboto Regular" panose="02000000000000000000" pitchFamily="2" charset="0"/>
                <a:ea typeface="Roboto Regular" panose="02000000000000000000" pitchFamily="2" charset="0"/>
                <a:cs typeface="Roboto Thin"/>
              </a:rPr>
              <a:t>RELEASE</a:t>
            </a:r>
            <a:endParaRPr lang="en-US" dirty="0">
              <a:solidFill>
                <a:schemeClr val="bg1"/>
              </a:solidFill>
              <a:latin typeface="Roboto Regular" panose="02000000000000000000" pitchFamily="2" charset="0"/>
              <a:ea typeface="Roboto Regular" panose="02000000000000000000" pitchFamily="2" charset="0"/>
              <a:cs typeface="Roboto Thin"/>
            </a:endParaRPr>
          </a:p>
        </p:txBody>
      </p:sp>
      <p:sp>
        <p:nvSpPr>
          <p:cNvPr id="10" name="Content Placeholder 8"/>
          <p:cNvSpPr txBox="1">
            <a:spLocks/>
          </p:cNvSpPr>
          <p:nvPr/>
        </p:nvSpPr>
        <p:spPr>
          <a:xfrm>
            <a:off x="602226" y="1825624"/>
            <a:ext cx="5112662" cy="390251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pt-BR" sz="1400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Se o </a:t>
            </a:r>
            <a:r>
              <a:rPr lang="pt-BR" sz="1400" dirty="0" err="1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Chapolin</a:t>
            </a:r>
            <a:r>
              <a:rPr lang="pt-BR" sz="1400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 não resolveu, você pode pedir a ajuda de um amigo. Basta publicar a </a:t>
            </a:r>
            <a:r>
              <a:rPr lang="pt-BR" sz="1400" dirty="0" err="1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branch</a:t>
            </a:r>
            <a:r>
              <a:rPr lang="pt-BR" sz="1400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 da release no servidor remoto, e o seu salvador vai mostrar pra que veio.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  <a:sym typeface="Wingdings" panose="05000000000000000000" pitchFamily="2" charset="2"/>
              </a:rPr>
              <a:t>$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  <a:sym typeface="Wingdings" panose="05000000000000000000" pitchFamily="2" charset="2"/>
              </a:rPr>
              <a:t>git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  <a:sym typeface="Wingdings" panose="05000000000000000000" pitchFamily="2" charset="2"/>
              </a:rPr>
              <a:t> flow release publish 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  <a:sym typeface="Wingdings" panose="05000000000000000000" pitchFamily="2" charset="2"/>
              </a:rPr>
              <a:t>RELEASE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  <a:sym typeface="Wingdings" panose="05000000000000000000" pitchFamily="2" charset="2"/>
              </a:rPr>
              <a:t>Claro que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  <a:sym typeface="Wingdings" panose="05000000000000000000" pitchFamily="2" charset="2"/>
              </a:rPr>
              <a:t>você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  <a:sym typeface="Wingdings" panose="05000000000000000000" pitchFamily="2" charset="2"/>
              </a:rPr>
              <a:t>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  <a:sym typeface="Wingdings" panose="05000000000000000000" pitchFamily="2" charset="2"/>
              </a:rPr>
              <a:t>vai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  <a:sym typeface="Wingdings" panose="05000000000000000000" pitchFamily="2" charset="2"/>
              </a:rPr>
              <a:t>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  <a:sym typeface="Wingdings" panose="05000000000000000000" pitchFamily="2" charset="2"/>
              </a:rPr>
              <a:t>precisar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  <a:sym typeface="Wingdings" panose="05000000000000000000" pitchFamily="2" charset="2"/>
              </a:rPr>
              <a:t>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  <a:sym typeface="Wingdings" panose="05000000000000000000" pitchFamily="2" charset="2"/>
              </a:rPr>
              <a:t>ensinar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  <a:sym typeface="Wingdings" panose="05000000000000000000" pitchFamily="2" charset="2"/>
              </a:rPr>
              <a:t> o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  <a:sym typeface="Wingdings" panose="05000000000000000000" pitchFamily="2" charset="2"/>
              </a:rPr>
              <a:t>cabra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  <a:sym typeface="Wingdings" panose="05000000000000000000" pitchFamily="2" charset="2"/>
              </a:rPr>
              <a:t>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  <a:sym typeface="Wingdings" panose="05000000000000000000" pitchFamily="2" charset="2"/>
              </a:rPr>
              <a:t>como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  <a:sym typeface="Wingdings" panose="05000000000000000000" pitchFamily="2" charset="2"/>
              </a:rPr>
              <a:t>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  <a:sym typeface="Wingdings" panose="05000000000000000000" pitchFamily="2" charset="2"/>
              </a:rPr>
              <a:t>baixar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  <a:sym typeface="Wingdings" panose="05000000000000000000" pitchFamily="2" charset="2"/>
              </a:rPr>
              <a:t> a branch para o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  <a:sym typeface="Wingdings" panose="05000000000000000000" pitchFamily="2" charset="2"/>
              </a:rPr>
              <a:t>repositório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  <a:sym typeface="Wingdings" panose="05000000000000000000" pitchFamily="2" charset="2"/>
              </a:rPr>
              <a:t> local dele.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  <a:sym typeface="Wingdings" panose="05000000000000000000" pitchFamily="2" charset="2"/>
              </a:rPr>
              <a:t>$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  <a:sym typeface="Wingdings" panose="05000000000000000000" pitchFamily="2" charset="2"/>
              </a:rPr>
              <a:t>git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  <a:sym typeface="Wingdings" panose="05000000000000000000" pitchFamily="2" charset="2"/>
              </a:rPr>
              <a:t> flow release track 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  <a:sym typeface="Wingdings" panose="05000000000000000000" pitchFamily="2" charset="2"/>
              </a:rPr>
              <a:t>RELEASE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  <a:sym typeface="Wingdings" panose="05000000000000000000" pitchFamily="2" charset="2"/>
              </a:rPr>
              <a:t>Podem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  <a:sym typeface="Wingdings" panose="05000000000000000000" pitchFamily="2" charset="2"/>
              </a:rPr>
              <a:t>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  <a:sym typeface="Wingdings" panose="05000000000000000000" pitchFamily="2" charset="2"/>
              </a:rPr>
              <a:t>commitar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  <a:sym typeface="Wingdings" panose="05000000000000000000" pitchFamily="2" charset="2"/>
              </a:rPr>
              <a:t> 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  <a:sym typeface="Wingdings" panose="05000000000000000000" pitchFamily="2" charset="2"/>
              </a:rPr>
              <a:t>e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  <a:sym typeface="Wingdings" panose="05000000000000000000" pitchFamily="2" charset="2"/>
              </a:rPr>
              <a:t>dar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  <a:sym typeface="Wingdings" panose="05000000000000000000" pitchFamily="2" charset="2"/>
              </a:rPr>
              <a:t> push a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  <a:sym typeface="Wingdings" panose="05000000000000000000" pitchFamily="2" charset="2"/>
              </a:rPr>
              <a:t>vontade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  <a:sym typeface="Wingdings" panose="05000000000000000000" pitchFamily="2" charset="2"/>
              </a:rPr>
              <a:t>,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  <a:sym typeface="Wingdings" panose="05000000000000000000" pitchFamily="2" charset="2"/>
              </a:rPr>
              <a:t>até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  <a:sym typeface="Wingdings" panose="05000000000000000000" pitchFamily="2" charset="2"/>
              </a:rPr>
              <a:t> que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  <a:sym typeface="Wingdings" panose="05000000000000000000" pitchFamily="2" charset="2"/>
              </a:rPr>
              <a:t>tudo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  <a:sym typeface="Wingdings" panose="05000000000000000000" pitchFamily="2" charset="2"/>
              </a:rPr>
              <a:t>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  <a:sym typeface="Wingdings" panose="05000000000000000000" pitchFamily="2" charset="2"/>
              </a:rPr>
              <a:t>esteja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  <a:sym typeface="Wingdings" panose="05000000000000000000" pitchFamily="2" charset="2"/>
              </a:rPr>
              <a:t>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  <a:sym typeface="Wingdings" panose="05000000000000000000" pitchFamily="2" charset="2"/>
              </a:rPr>
              <a:t>resolvido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  <a:sym typeface="Wingdings" panose="05000000000000000000" pitchFamily="2" charset="2"/>
              </a:rPr>
              <a:t>.</a:t>
            </a:r>
            <a:endParaRPr lang="en-US" sz="1400" dirty="0" smtClean="0">
              <a:solidFill>
                <a:schemeClr val="bg1">
                  <a:lumMod val="50000"/>
                </a:schemeClr>
              </a:solidFill>
              <a:latin typeface="Roboto Light" panose="020B0604020202020204" charset="0"/>
              <a:ea typeface="Roboto Light" panose="020B0604020202020204" charset="0"/>
              <a:cs typeface="Roboto Regular"/>
              <a:sym typeface="Wingdings" panose="05000000000000000000" pitchFamily="2" charset="2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sz="1400" dirty="0" smtClean="0">
              <a:solidFill>
                <a:schemeClr val="bg1">
                  <a:lumMod val="50000"/>
                </a:schemeClr>
              </a:solidFill>
              <a:latin typeface="Roboto Light" panose="020B0604020202020204" charset="0"/>
              <a:ea typeface="Roboto Light" panose="020B0604020202020204" charset="0"/>
              <a:cs typeface="Roboto Regular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800" y="0"/>
            <a:ext cx="50292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50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5655"/>
          <a:stretch/>
        </p:blipFill>
        <p:spPr>
          <a:xfrm>
            <a:off x="-645827" y="211261"/>
            <a:ext cx="6360715" cy="97084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99379" y="351437"/>
            <a:ext cx="44983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Thin"/>
              </a:rPr>
              <a:t>O QUE É </a:t>
            </a:r>
            <a:r>
              <a:rPr lang="en-US" sz="4000" dirty="0" smtClean="0">
                <a:solidFill>
                  <a:schemeClr val="bg1"/>
                </a:solidFill>
                <a:latin typeface="Roboto Regular" panose="02000000000000000000" pitchFamily="2" charset="0"/>
                <a:ea typeface="Roboto Regular" panose="02000000000000000000" pitchFamily="2" charset="0"/>
                <a:cs typeface="Roboto Thin"/>
              </a:rPr>
              <a:t>GIT-FLOW</a:t>
            </a:r>
            <a:endParaRPr lang="en-US" dirty="0">
              <a:solidFill>
                <a:schemeClr val="bg1"/>
              </a:solidFill>
              <a:latin typeface="Roboto Regular" panose="02000000000000000000" pitchFamily="2" charset="0"/>
              <a:ea typeface="Roboto Regular" panose="02000000000000000000" pitchFamily="2" charset="0"/>
              <a:cs typeface="Roboto Thin"/>
            </a:endParaRPr>
          </a:p>
        </p:txBody>
      </p:sp>
      <p:sp>
        <p:nvSpPr>
          <p:cNvPr id="4" name="Content Placeholder 8"/>
          <p:cNvSpPr txBox="1">
            <a:spLocks/>
          </p:cNvSpPr>
          <p:nvPr/>
        </p:nvSpPr>
        <p:spPr>
          <a:xfrm>
            <a:off x="602226" y="1825625"/>
            <a:ext cx="6576496" cy="3756309"/>
          </a:xfrm>
          <a:prstGeom prst="rect">
            <a:avLst/>
          </a:prstGeom>
        </p:spPr>
        <p:txBody>
          <a:bodyPr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O que é? Onde vive?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Do que se 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alimenta?</a:t>
            </a:r>
            <a:br>
              <a:rPr lang="en-US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</a:b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  <a:hlinkClick r:id="rId3"/>
              </a:rPr>
              <a:t>http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  <a:hlinkClick r:id="rId3"/>
              </a:rPr>
              <a:t>://nvie.com/posts/a-successful-git-branching-model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  <a:hlinkClick r:id="rId3"/>
              </a:rPr>
              <a:t>/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Roboto Light" panose="020B0604020202020204" charset="0"/>
              <a:ea typeface="Roboto Light" panose="020B0604020202020204" charset="0"/>
              <a:cs typeface="Roboto Regular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Claro que existe uma maneira mais fácil de colocar isso em prática, uma extensão do git que alguma boa alma criou e disponibilizou para toda a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humanidade.</a:t>
            </a:r>
            <a:br>
              <a:rPr lang="en-US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  <a:hlinkClick r:id="rId4"/>
              </a:rPr>
              <a:t>https://danielkummer.github.io/git-flow-cheatsheet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  <a:hlinkClick r:id="rId4"/>
              </a:rPr>
              <a:t>/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Roboto Light" panose="020B0604020202020204" charset="0"/>
              <a:ea typeface="Roboto Light" panose="020B0604020202020204" charset="0"/>
              <a:cs typeface="Roboto Regular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Mas eu não sei o que essa extensão está fazendo no meu repositório, SOCORRRO.</a:t>
            </a:r>
            <a:br>
              <a:rPr lang="en-US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  <a:hlinkClick r:id="rId5"/>
              </a:rPr>
              <a:t>https://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  <a:hlinkClick r:id="rId5"/>
              </a:rPr>
              <a:t>gist.github.com/JamesMGreene/cdd0ac49f90c987e45ac/</a:t>
            </a:r>
            <a:endParaRPr lang="en-US" dirty="0">
              <a:solidFill>
                <a:schemeClr val="bg1">
                  <a:lumMod val="50000"/>
                </a:schemeClr>
              </a:solidFill>
              <a:latin typeface="Roboto Light" panose="020B0604020202020204" charset="0"/>
              <a:ea typeface="Roboto Light" panose="020B0604020202020204" charset="0"/>
              <a:cs typeface="Roboto Regular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dirty="0" smtClean="0">
              <a:solidFill>
                <a:schemeClr val="bg1">
                  <a:lumMod val="50000"/>
                </a:schemeClr>
              </a:solidFill>
              <a:latin typeface="Roboto Light" panose="020B0604020202020204" charset="0"/>
              <a:ea typeface="Roboto Light" panose="020B0604020202020204" charset="0"/>
              <a:cs typeface="Roboto Regular"/>
            </a:endParaRPr>
          </a:p>
        </p:txBody>
      </p:sp>
      <p:pic>
        <p:nvPicPr>
          <p:cNvPr id="7170" name="Picture 2" descr="Image result for globo reporter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4626" y="1839273"/>
            <a:ext cx="3943350" cy="247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8246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Resultado de imagem para it the th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03283"/>
            <a:ext cx="7446286" cy="3909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5353024" y="0"/>
            <a:ext cx="6838976" cy="6858000"/>
          </a:xfrm>
          <a:prstGeom prst="rect">
            <a:avLst/>
          </a:prstGeom>
        </p:spPr>
      </p:pic>
      <p:sp>
        <p:nvSpPr>
          <p:cNvPr id="4" name="TextBox 2"/>
          <p:cNvSpPr txBox="1"/>
          <p:nvPr/>
        </p:nvSpPr>
        <p:spPr>
          <a:xfrm>
            <a:off x="6520072" y="2274838"/>
            <a:ext cx="51550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3600" dirty="0" smtClean="0">
                <a:solidFill>
                  <a:schemeClr val="bg1"/>
                </a:solidFill>
                <a:latin typeface="Roboto Regular" panose="020B0604020202020204" charset="0"/>
                <a:ea typeface="Roboto Regular" panose="020B0604020202020204" charset="0"/>
                <a:cs typeface="Roboto Thin"/>
              </a:rPr>
              <a:t>CAPÍTULO 3</a:t>
            </a:r>
            <a:endParaRPr lang="pt-BR" sz="3600" dirty="0">
              <a:solidFill>
                <a:schemeClr val="bg1"/>
              </a:solidFill>
              <a:latin typeface="Roboto Thin" pitchFamily="2" charset="0"/>
              <a:ea typeface="Roboto Thin" pitchFamily="2" charset="0"/>
              <a:cs typeface="Roboto Thin"/>
            </a:endParaRPr>
          </a:p>
          <a:p>
            <a:pPr algn="r"/>
            <a:r>
              <a:rPr lang="pt-BR" sz="3600" dirty="0" smtClean="0">
                <a:solidFill>
                  <a:schemeClr val="bg1"/>
                </a:solidFill>
                <a:latin typeface="Roboto Thin" pitchFamily="2" charset="0"/>
                <a:ea typeface="Roboto Thin" pitchFamily="2" charset="0"/>
                <a:cs typeface="Roboto Thin"/>
              </a:rPr>
              <a:t>Lançando uma Release</a:t>
            </a:r>
            <a:endParaRPr lang="en-US" sz="1600" dirty="0">
              <a:solidFill>
                <a:schemeClr val="bg1"/>
              </a:solidFill>
              <a:latin typeface="Roboto Regular" panose="020B0604020202020204" charset="0"/>
              <a:ea typeface="Roboto Regular" panose="020B0604020202020204" charset="0"/>
              <a:cs typeface="Roboto Thin"/>
            </a:endParaRPr>
          </a:p>
        </p:txBody>
      </p:sp>
      <p:pic>
        <p:nvPicPr>
          <p:cNvPr id="2050" name="Picture 2" descr="Resultado de imagem para kinder ov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2913" y="3074125"/>
            <a:ext cx="422177" cy="613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7500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/>
          <p:cNvSpPr/>
          <p:nvPr/>
        </p:nvSpPr>
        <p:spPr>
          <a:xfrm>
            <a:off x="-28036" y="3905096"/>
            <a:ext cx="4673608" cy="1223285"/>
          </a:xfrm>
          <a:prstGeom prst="rect">
            <a:avLst/>
          </a:prstGeom>
          <a:solidFill>
            <a:srgbClr val="817C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Picture 1"/>
          <p:cNvPicPr>
            <a:picLocks noChangeAspect="1"/>
          </p:cNvPicPr>
          <p:nvPr/>
        </p:nvPicPr>
        <p:blipFill rotWithShape="1">
          <a:blip r:embed="rId2"/>
          <a:srcRect l="5655"/>
          <a:stretch/>
        </p:blipFill>
        <p:spPr>
          <a:xfrm>
            <a:off x="-28036" y="211261"/>
            <a:ext cx="6960059" cy="970843"/>
          </a:xfrm>
          <a:prstGeom prst="rect">
            <a:avLst/>
          </a:prstGeom>
        </p:spPr>
      </p:pic>
      <p:sp>
        <p:nvSpPr>
          <p:cNvPr id="8" name="TextBox 2"/>
          <p:cNvSpPr txBox="1"/>
          <p:nvPr/>
        </p:nvSpPr>
        <p:spPr>
          <a:xfrm>
            <a:off x="399379" y="351437"/>
            <a:ext cx="63626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Thin"/>
              </a:rPr>
              <a:t>LANÇANDO UMA </a:t>
            </a:r>
            <a:r>
              <a:rPr lang="en-US" sz="4000" dirty="0" smtClean="0">
                <a:solidFill>
                  <a:schemeClr val="bg1"/>
                </a:solidFill>
                <a:latin typeface="Roboto Regular" panose="02000000000000000000" pitchFamily="2" charset="0"/>
                <a:ea typeface="Roboto Regular" panose="02000000000000000000" pitchFamily="2" charset="0"/>
                <a:cs typeface="Roboto Thin"/>
              </a:rPr>
              <a:t>RELEASE</a:t>
            </a:r>
            <a:endParaRPr lang="en-US" dirty="0">
              <a:solidFill>
                <a:schemeClr val="bg1"/>
              </a:solidFill>
              <a:latin typeface="Roboto Regular" panose="02000000000000000000" pitchFamily="2" charset="0"/>
              <a:ea typeface="Roboto Regular" panose="02000000000000000000" pitchFamily="2" charset="0"/>
              <a:cs typeface="Roboto Thin"/>
            </a:endParaRPr>
          </a:p>
        </p:txBody>
      </p:sp>
      <p:sp>
        <p:nvSpPr>
          <p:cNvPr id="10" name="Content Placeholder 8"/>
          <p:cNvSpPr txBox="1">
            <a:spLocks/>
          </p:cNvSpPr>
          <p:nvPr/>
        </p:nvSpPr>
        <p:spPr>
          <a:xfrm>
            <a:off x="602225" y="1825624"/>
            <a:ext cx="5363145" cy="2047595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pt-BR" sz="1400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Tudo certo em pre.engage.bz? Então é hora de colocar em produção.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pt-BR" sz="1400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Mas antes, </a:t>
            </a:r>
            <a:r>
              <a:rPr lang="pt-BR" sz="1400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precisamos:</a:t>
            </a:r>
            <a:br>
              <a:rPr lang="pt-BR" sz="1400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</a:br>
            <a:r>
              <a:rPr lang="pt-BR" sz="1400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- Fazer </a:t>
            </a:r>
            <a:r>
              <a:rPr lang="pt-BR" sz="1400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o merge da release com </a:t>
            </a:r>
            <a:r>
              <a:rPr lang="pt-BR" sz="1400" dirty="0" err="1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master</a:t>
            </a:r>
            <a:r>
              <a:rPr lang="pt-BR" sz="1400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/>
            </a:r>
            <a:br>
              <a:rPr lang="pt-BR" sz="1400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</a:br>
            <a:r>
              <a:rPr lang="pt-BR" sz="1400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- Criar </a:t>
            </a:r>
            <a:r>
              <a:rPr lang="pt-BR" sz="1400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a </a:t>
            </a:r>
            <a:r>
              <a:rPr lang="pt-BR" sz="1400" dirty="0" err="1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tag</a:t>
            </a:r>
            <a:r>
              <a:rPr lang="pt-BR" sz="1400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 com a versão correta da </a:t>
            </a:r>
            <a:r>
              <a:rPr lang="pt-BR" sz="1400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release</a:t>
            </a:r>
            <a:br>
              <a:rPr lang="pt-BR" sz="1400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</a:br>
            <a:r>
              <a:rPr lang="pt-BR" sz="1400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- Fazer </a:t>
            </a:r>
            <a:r>
              <a:rPr lang="pt-BR" sz="1400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o merge da release com </a:t>
            </a:r>
            <a:r>
              <a:rPr lang="pt-BR" sz="1400" dirty="0" err="1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develop</a:t>
            </a:r>
            <a:r>
              <a:rPr lang="pt-BR" sz="1400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/>
            </a:r>
            <a:br>
              <a:rPr lang="pt-BR" sz="1400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</a:br>
            <a:r>
              <a:rPr lang="pt-BR" sz="1400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- Deletar </a:t>
            </a:r>
            <a:r>
              <a:rPr lang="pt-BR" sz="1400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a </a:t>
            </a:r>
            <a:r>
              <a:rPr lang="pt-BR" sz="1400" dirty="0" err="1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branch</a:t>
            </a:r>
            <a:r>
              <a:rPr lang="pt-BR" sz="1400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 da release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pt-BR" sz="1400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A </a:t>
            </a:r>
            <a:r>
              <a:rPr lang="pt-BR" sz="1400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não... já são 17h48, não vou fazer tudo isso </a:t>
            </a:r>
            <a:r>
              <a:rPr lang="pt-BR" sz="1400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:(</a:t>
            </a:r>
            <a:endParaRPr lang="pt-BR" sz="1400" dirty="0">
              <a:solidFill>
                <a:schemeClr val="bg1">
                  <a:lumMod val="50000"/>
                </a:schemeClr>
              </a:solidFill>
              <a:latin typeface="Roboto Light" panose="020B0604020202020204" charset="0"/>
              <a:ea typeface="Roboto Light" panose="020B0604020202020204" charset="0"/>
              <a:cs typeface="Roboto Regular"/>
            </a:endParaRPr>
          </a:p>
        </p:txBody>
      </p:sp>
      <p:pic>
        <p:nvPicPr>
          <p:cNvPr id="3074" name="Picture 2" descr="Resultado de imagem para lua de cristal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717" b="11638"/>
          <a:stretch/>
        </p:blipFill>
        <p:spPr bwMode="auto">
          <a:xfrm>
            <a:off x="4453318" y="3905096"/>
            <a:ext cx="2308700" cy="1223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8"/>
          <p:cNvSpPr txBox="1">
            <a:spLocks/>
          </p:cNvSpPr>
          <p:nvPr/>
        </p:nvSpPr>
        <p:spPr>
          <a:xfrm>
            <a:off x="602225" y="5235289"/>
            <a:ext cx="5363145" cy="1281123"/>
          </a:xfrm>
          <a:prstGeom prst="rect">
            <a:avLst/>
          </a:prstGeom>
        </p:spPr>
        <p:txBody>
          <a:bodyPr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pt-BR" sz="1400" dirty="0" smtClean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</a:rPr>
              <a:t>$ </a:t>
            </a:r>
            <a:r>
              <a:rPr lang="pt-BR" sz="1400" dirty="0" err="1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</a:rPr>
              <a:t>git</a:t>
            </a:r>
            <a:r>
              <a:rPr lang="pt-BR" sz="1400" dirty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</a:rPr>
              <a:t> </a:t>
            </a:r>
            <a:r>
              <a:rPr lang="pt-BR" sz="1400" dirty="0" err="1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</a:rPr>
              <a:t>flow</a:t>
            </a:r>
            <a:r>
              <a:rPr lang="pt-BR" sz="1400" dirty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</a:rPr>
              <a:t> release </a:t>
            </a:r>
            <a:r>
              <a:rPr lang="pt-BR" sz="1400" dirty="0" err="1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</a:rPr>
              <a:t>finish</a:t>
            </a:r>
            <a:r>
              <a:rPr lang="pt-BR" sz="1400" dirty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</a:rPr>
              <a:t> </a:t>
            </a:r>
            <a:r>
              <a:rPr lang="pt-BR" sz="1400" dirty="0" smtClean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</a:rPr>
              <a:t>RELEASE</a:t>
            </a:r>
            <a:br>
              <a:rPr lang="pt-BR" sz="1400" dirty="0" smtClean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</a:rPr>
            </a:br>
            <a:r>
              <a:rPr lang="pt-BR" sz="1400" dirty="0" smtClean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</a:rPr>
              <a:t>$ </a:t>
            </a:r>
            <a:r>
              <a:rPr lang="pt-BR" sz="1400" dirty="0" err="1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</a:rPr>
              <a:t>git</a:t>
            </a:r>
            <a:r>
              <a:rPr lang="pt-BR" sz="1400" dirty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</a:rPr>
              <a:t> </a:t>
            </a:r>
            <a:r>
              <a:rPr lang="pt-BR" sz="1400" dirty="0" err="1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</a:rPr>
              <a:t>push</a:t>
            </a:r>
            <a:r>
              <a:rPr lang="pt-BR" sz="1400" dirty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</a:rPr>
              <a:t> </a:t>
            </a:r>
            <a:r>
              <a:rPr lang="pt-BR" sz="1400" dirty="0" smtClean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</a:rPr>
              <a:t>–</a:t>
            </a:r>
            <a:r>
              <a:rPr lang="pt-BR" sz="1400" dirty="0" err="1" smtClean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</a:rPr>
              <a:t>tags</a:t>
            </a:r>
            <a:r>
              <a:rPr lang="pt-BR" sz="1400" dirty="0" smtClean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</a:rPr>
              <a:t/>
            </a:r>
            <a:br>
              <a:rPr lang="pt-BR" sz="1400" dirty="0" smtClean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</a:rPr>
            </a:br>
            <a:r>
              <a:rPr lang="pt-BR" sz="1400" dirty="0" smtClean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</a:rPr>
              <a:t>$ </a:t>
            </a:r>
            <a:r>
              <a:rPr lang="pt-BR" sz="1400" dirty="0" err="1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</a:rPr>
              <a:t>git</a:t>
            </a:r>
            <a:r>
              <a:rPr lang="pt-BR" sz="1400" dirty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</a:rPr>
              <a:t> </a:t>
            </a:r>
            <a:r>
              <a:rPr lang="pt-BR" sz="1400" dirty="0" err="1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</a:rPr>
              <a:t>push</a:t>
            </a:r>
            <a:r>
              <a:rPr lang="pt-BR" sz="1400" dirty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</a:rPr>
              <a:t> </a:t>
            </a:r>
            <a:r>
              <a:rPr lang="pt-BR" sz="1400" dirty="0" err="1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</a:rPr>
              <a:t>origin</a:t>
            </a:r>
            <a:r>
              <a:rPr lang="pt-BR" sz="1400" dirty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</a:rPr>
              <a:t> </a:t>
            </a:r>
            <a:r>
              <a:rPr lang="pt-BR" sz="1400" dirty="0" err="1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</a:rPr>
              <a:t>develop</a:t>
            </a:r>
            <a:r>
              <a:rPr lang="pt-BR" sz="1400" dirty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</a:rPr>
              <a:t> </a:t>
            </a:r>
            <a:r>
              <a:rPr lang="pt-BR" sz="1400" dirty="0" smtClean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</a:rPr>
              <a:t>máster</a:t>
            </a:r>
            <a:r>
              <a:rPr lang="pt-BR" sz="1400" dirty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</a:rPr>
              <a:t/>
            </a:r>
            <a:br>
              <a:rPr lang="pt-BR" sz="1400" dirty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</a:rPr>
            </a:b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  <a:sym typeface="Wingdings" panose="05000000000000000000" pitchFamily="2" charset="2"/>
              </a:rPr>
              <a:t>$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  <a:sym typeface="Wingdings" panose="05000000000000000000" pitchFamily="2" charset="2"/>
              </a:rPr>
              <a:t>git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  <a:sym typeface="Wingdings" panose="05000000000000000000" pitchFamily="2" charset="2"/>
              </a:rPr>
              <a:t> flow release publish 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  <a:sym typeface="Wingdings" panose="05000000000000000000" pitchFamily="2" charset="2"/>
              </a:rPr>
              <a:t>RELEASE</a:t>
            </a:r>
          </a:p>
        </p:txBody>
      </p:sp>
      <p:sp>
        <p:nvSpPr>
          <p:cNvPr id="11" name="Content Placeholder 8"/>
          <p:cNvSpPr txBox="1">
            <a:spLocks/>
          </p:cNvSpPr>
          <p:nvPr/>
        </p:nvSpPr>
        <p:spPr>
          <a:xfrm>
            <a:off x="292748" y="4101581"/>
            <a:ext cx="4457928" cy="704193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pt-BR" sz="1600" b="1" dirty="0">
                <a:solidFill>
                  <a:schemeClr val="bg1"/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</a:rPr>
              <a:t>Calma jovem... tudo pode ser, basta </a:t>
            </a:r>
            <a:r>
              <a:rPr lang="pt-BR" sz="1600" b="1" dirty="0" smtClean="0">
                <a:solidFill>
                  <a:schemeClr val="bg1"/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</a:rPr>
              <a:t>acreditar. E </a:t>
            </a:r>
            <a:r>
              <a:rPr lang="pt-BR" sz="1600" b="1" dirty="0">
                <a:solidFill>
                  <a:schemeClr val="bg1"/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</a:rPr>
              <a:t>o que tiver que </a:t>
            </a:r>
            <a:r>
              <a:rPr lang="pt-BR" sz="1600" b="1" dirty="0" smtClean="0">
                <a:solidFill>
                  <a:schemeClr val="bg1"/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</a:rPr>
              <a:t>ser, será!</a:t>
            </a:r>
            <a:endParaRPr lang="en-US" sz="1600" b="1" dirty="0" smtClean="0">
              <a:solidFill>
                <a:schemeClr val="bg1"/>
              </a:solidFill>
              <a:latin typeface="Roboto Regular" panose="020B0604020202020204" charset="0"/>
              <a:ea typeface="Roboto Regular" panose="020B0604020202020204" charset="0"/>
              <a:cs typeface="Roboto Regular"/>
              <a:sym typeface="Wingdings" panose="05000000000000000000" pitchFamily="2" charset="2"/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800" y="0"/>
            <a:ext cx="50292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044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"/>
          <p:cNvPicPr>
            <a:picLocks noChangeAspect="1"/>
          </p:cNvPicPr>
          <p:nvPr/>
        </p:nvPicPr>
        <p:blipFill rotWithShape="1">
          <a:blip r:embed="rId2"/>
          <a:srcRect l="5655"/>
          <a:stretch/>
        </p:blipFill>
        <p:spPr>
          <a:xfrm>
            <a:off x="-28036" y="211261"/>
            <a:ext cx="6960059" cy="970843"/>
          </a:xfrm>
          <a:prstGeom prst="rect">
            <a:avLst/>
          </a:prstGeom>
        </p:spPr>
      </p:pic>
      <p:sp>
        <p:nvSpPr>
          <p:cNvPr id="8" name="TextBox 2"/>
          <p:cNvSpPr txBox="1"/>
          <p:nvPr/>
        </p:nvSpPr>
        <p:spPr>
          <a:xfrm>
            <a:off x="399379" y="351437"/>
            <a:ext cx="63626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Thin"/>
              </a:rPr>
              <a:t>LANÇANDO UMA </a:t>
            </a:r>
            <a:r>
              <a:rPr lang="en-US" sz="4000" dirty="0" smtClean="0">
                <a:solidFill>
                  <a:schemeClr val="bg1"/>
                </a:solidFill>
                <a:latin typeface="Roboto Regular" panose="02000000000000000000" pitchFamily="2" charset="0"/>
                <a:ea typeface="Roboto Regular" panose="02000000000000000000" pitchFamily="2" charset="0"/>
                <a:cs typeface="Roboto Thin"/>
              </a:rPr>
              <a:t>RELEASE</a:t>
            </a:r>
            <a:endParaRPr lang="en-US" dirty="0">
              <a:solidFill>
                <a:schemeClr val="bg1"/>
              </a:solidFill>
              <a:latin typeface="Roboto Regular" panose="02000000000000000000" pitchFamily="2" charset="0"/>
              <a:ea typeface="Roboto Regular" panose="02000000000000000000" pitchFamily="2" charset="0"/>
              <a:cs typeface="Roboto Thin"/>
            </a:endParaRPr>
          </a:p>
        </p:txBody>
      </p:sp>
      <p:pic>
        <p:nvPicPr>
          <p:cNvPr id="4098" name="Picture 2" descr="Imagem relacionad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9035" y="1510313"/>
            <a:ext cx="4291398" cy="4291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ontent Placeholder 8"/>
          <p:cNvSpPr txBox="1">
            <a:spLocks/>
          </p:cNvSpPr>
          <p:nvPr/>
        </p:nvSpPr>
        <p:spPr>
          <a:xfrm>
            <a:off x="602226" y="1825624"/>
            <a:ext cx="6159792" cy="316678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Quase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lá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, agora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só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falta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atualizar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 o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ambiente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 de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prdução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… 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SÓ 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  <a:sym typeface="Wingdings" panose="05000000000000000000" pitchFamily="2" charset="2"/>
              </a:rPr>
              <a:t>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pt-BR" sz="1400" dirty="0" smtClean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  <a:sym typeface="Wingdings" panose="05000000000000000000" pitchFamily="2" charset="2"/>
              </a:rPr>
              <a:t>Comparar </a:t>
            </a:r>
            <a:r>
              <a:rPr lang="pt-BR" sz="1400" dirty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  <a:sym typeface="Wingdings" panose="05000000000000000000" pitchFamily="2" charset="2"/>
              </a:rPr>
              <a:t>as bases </a:t>
            </a:r>
            <a:r>
              <a:rPr lang="pt-BR" sz="1400" dirty="0" err="1" smtClean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  <a:sym typeface="Wingdings" panose="05000000000000000000" pitchFamily="2" charset="2"/>
              </a:rPr>
              <a:t>pre</a:t>
            </a:r>
            <a:r>
              <a:rPr lang="pt-BR" sz="1400" dirty="0" smtClean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  <a:sym typeface="Wingdings" panose="05000000000000000000" pitchFamily="2" charset="2"/>
              </a:rPr>
              <a:t> e </a:t>
            </a:r>
            <a:r>
              <a:rPr lang="pt-BR" sz="1400" dirty="0" err="1" smtClean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  <a:sym typeface="Wingdings" panose="05000000000000000000" pitchFamily="2" charset="2"/>
              </a:rPr>
              <a:t>prod</a:t>
            </a:r>
            <a:endParaRPr lang="pt-BR" sz="1400" dirty="0" smtClean="0">
              <a:solidFill>
                <a:schemeClr val="bg1">
                  <a:lumMod val="50000"/>
                </a:schemeClr>
              </a:solidFill>
              <a:latin typeface="Roboto Regular" panose="020B0604020202020204" charset="0"/>
              <a:ea typeface="Roboto Regular" panose="020B0604020202020204" charset="0"/>
              <a:cs typeface="Roboto Regular"/>
              <a:sym typeface="Wingdings" panose="05000000000000000000" pitchFamily="2" charset="2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pt-BR" sz="1400" dirty="0" smtClean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  <a:sym typeface="Wingdings" panose="05000000000000000000" pitchFamily="2" charset="2"/>
              </a:rPr>
              <a:t>Rodar </a:t>
            </a:r>
            <a:r>
              <a:rPr lang="pt-BR" sz="1400" dirty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  <a:sym typeface="Wingdings" panose="05000000000000000000" pitchFamily="2" charset="2"/>
              </a:rPr>
              <a:t>o querido </a:t>
            </a:r>
            <a:r>
              <a:rPr lang="pt-BR" sz="1400" dirty="0" err="1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  <a:sym typeface="Wingdings" panose="05000000000000000000" pitchFamily="2" charset="2"/>
              </a:rPr>
              <a:t>npm</a:t>
            </a:r>
            <a:r>
              <a:rPr lang="pt-BR" sz="1400" dirty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  <a:sym typeface="Wingdings" panose="05000000000000000000" pitchFamily="2" charset="2"/>
              </a:rPr>
              <a:t> </a:t>
            </a:r>
            <a:r>
              <a:rPr lang="pt-BR" sz="1400" dirty="0" err="1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  <a:sym typeface="Wingdings" panose="05000000000000000000" pitchFamily="2" charset="2"/>
              </a:rPr>
              <a:t>run</a:t>
            </a:r>
            <a:r>
              <a:rPr lang="pt-BR" sz="1400" dirty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  <a:sym typeface="Wingdings" panose="05000000000000000000" pitchFamily="2" charset="2"/>
              </a:rPr>
              <a:t> </a:t>
            </a:r>
            <a:r>
              <a:rPr lang="pt-BR" sz="1400" dirty="0" err="1" smtClean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  <a:sym typeface="Wingdings" panose="05000000000000000000" pitchFamily="2" charset="2"/>
              </a:rPr>
              <a:t>deploy</a:t>
            </a:r>
            <a:endParaRPr lang="pt-BR" sz="1400" dirty="0" smtClean="0">
              <a:solidFill>
                <a:schemeClr val="bg1">
                  <a:lumMod val="50000"/>
                </a:schemeClr>
              </a:solidFill>
              <a:latin typeface="Roboto Regular" panose="020B0604020202020204" charset="0"/>
              <a:ea typeface="Roboto Regular" panose="020B0604020202020204" charset="0"/>
              <a:cs typeface="Roboto Regular"/>
              <a:sym typeface="Wingdings" panose="05000000000000000000" pitchFamily="2" charset="2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pt-BR" sz="1400" dirty="0" smtClean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  <a:sym typeface="Wingdings" panose="05000000000000000000" pitchFamily="2" charset="2"/>
              </a:rPr>
              <a:t>Subir </a:t>
            </a:r>
            <a:r>
              <a:rPr lang="pt-BR" sz="1400" dirty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  <a:sym typeface="Wingdings" panose="05000000000000000000" pitchFamily="2" charset="2"/>
              </a:rPr>
              <a:t>a aplicação no </a:t>
            </a:r>
            <a:r>
              <a:rPr lang="pt-BR" sz="1400" dirty="0" smtClean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  <a:sym typeface="Wingdings" panose="05000000000000000000" pitchFamily="2" charset="2"/>
              </a:rPr>
              <a:t>my.engage.bz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pt-BR" sz="1400" dirty="0" smtClean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  <a:sym typeface="Wingdings" panose="05000000000000000000" pitchFamily="2" charset="2"/>
              </a:rPr>
              <a:t>Atualizar </a:t>
            </a:r>
            <a:r>
              <a:rPr lang="pt-BR" sz="1400" dirty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  <a:sym typeface="Wingdings" panose="05000000000000000000" pitchFamily="2" charset="2"/>
              </a:rPr>
              <a:t>os arquivos estáticos no S3 </a:t>
            </a:r>
            <a:r>
              <a:rPr lang="pt-BR" sz="1400" dirty="0" smtClean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  <a:sym typeface="Wingdings" panose="05000000000000000000" pitchFamily="2" charset="2"/>
              </a:rPr>
              <a:t>s3.engage.bz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pt-BR" sz="1400" dirty="0" smtClean="0">
                <a:solidFill>
                  <a:schemeClr val="accent2">
                    <a:lumMod val="75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  <a:sym typeface="Wingdings" panose="05000000000000000000" pitchFamily="2" charset="2"/>
              </a:rPr>
              <a:t>Tomar </a:t>
            </a:r>
            <a:r>
              <a:rPr lang="pt-BR" sz="1400" dirty="0">
                <a:solidFill>
                  <a:schemeClr val="accent2">
                    <a:lumMod val="75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  <a:sym typeface="Wingdings" panose="05000000000000000000" pitchFamily="2" charset="2"/>
              </a:rPr>
              <a:t>um café enquanto termina o </a:t>
            </a:r>
            <a:r>
              <a:rPr lang="pt-BR" sz="1400" dirty="0" smtClean="0">
                <a:solidFill>
                  <a:schemeClr val="accent2">
                    <a:lumMod val="75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  <a:sym typeface="Wingdings" panose="05000000000000000000" pitchFamily="2" charset="2"/>
              </a:rPr>
              <a:t>upload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pt-BR" sz="1400" b="1" dirty="0" smtClean="0">
                <a:solidFill>
                  <a:srgbClr val="C00000"/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  <a:sym typeface="Wingdings" panose="05000000000000000000" pitchFamily="2" charset="2"/>
              </a:rPr>
              <a:t>Testar tudinho sem dó S2</a:t>
            </a:r>
            <a:endParaRPr lang="en-US" sz="1400" b="1" dirty="0" smtClean="0">
              <a:solidFill>
                <a:srgbClr val="C00000"/>
              </a:solidFill>
              <a:latin typeface="Roboto Regular" panose="020B0604020202020204" charset="0"/>
              <a:ea typeface="Roboto Regular" panose="020B0604020202020204" charset="0"/>
              <a:cs typeface="Roboto Regular"/>
              <a:sym typeface="Wingdings" panose="05000000000000000000" pitchFamily="2" charset="2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sz="1400" dirty="0" smtClean="0">
              <a:solidFill>
                <a:schemeClr val="bg1">
                  <a:lumMod val="50000"/>
                </a:schemeClr>
              </a:solidFill>
              <a:latin typeface="Roboto Regular" panose="020B0604020202020204" charset="0"/>
              <a:ea typeface="Roboto Regular" panose="020B0604020202020204" charset="0"/>
              <a:cs typeface="Robot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4165035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5353024" y="0"/>
            <a:ext cx="6838976" cy="6858000"/>
          </a:xfrm>
          <a:prstGeom prst="rect">
            <a:avLst/>
          </a:prstGeom>
        </p:spPr>
      </p:pic>
      <p:sp>
        <p:nvSpPr>
          <p:cNvPr id="4" name="TextBox 2"/>
          <p:cNvSpPr txBox="1"/>
          <p:nvPr/>
        </p:nvSpPr>
        <p:spPr>
          <a:xfrm>
            <a:off x="6520072" y="2274838"/>
            <a:ext cx="51550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3600" dirty="0" smtClean="0">
                <a:solidFill>
                  <a:schemeClr val="bg1"/>
                </a:solidFill>
                <a:latin typeface="Roboto Regular" panose="020B0604020202020204" charset="0"/>
                <a:ea typeface="Roboto Regular" panose="020B0604020202020204" charset="0"/>
                <a:cs typeface="Roboto Thin"/>
              </a:rPr>
              <a:t>CAPÍTULO 4</a:t>
            </a:r>
            <a:endParaRPr lang="pt-BR" sz="3600" dirty="0">
              <a:solidFill>
                <a:schemeClr val="bg1"/>
              </a:solidFill>
              <a:latin typeface="Roboto Thin" pitchFamily="2" charset="0"/>
              <a:ea typeface="Roboto Thin" pitchFamily="2" charset="0"/>
              <a:cs typeface="Roboto Thin"/>
            </a:endParaRPr>
          </a:p>
          <a:p>
            <a:pPr algn="r"/>
            <a:r>
              <a:rPr lang="pt-BR" sz="3600" dirty="0" smtClean="0">
                <a:solidFill>
                  <a:schemeClr val="bg1"/>
                </a:solidFill>
                <a:latin typeface="Roboto Thin" pitchFamily="2" charset="0"/>
                <a:ea typeface="Roboto Thin" pitchFamily="2" charset="0"/>
                <a:cs typeface="Roboto Thin"/>
              </a:rPr>
              <a:t>Corrigindo um </a:t>
            </a:r>
            <a:r>
              <a:rPr lang="pt-BR" sz="3600" dirty="0" err="1" smtClean="0">
                <a:solidFill>
                  <a:schemeClr val="bg1"/>
                </a:solidFill>
                <a:latin typeface="Roboto Thin" pitchFamily="2" charset="0"/>
                <a:ea typeface="Roboto Thin" pitchFamily="2" charset="0"/>
                <a:cs typeface="Roboto Thin"/>
              </a:rPr>
              <a:t>HotFix</a:t>
            </a:r>
            <a:endParaRPr lang="en-US" sz="1600" dirty="0">
              <a:solidFill>
                <a:schemeClr val="bg1"/>
              </a:solidFill>
              <a:latin typeface="Roboto Regular" panose="020B0604020202020204" charset="0"/>
              <a:ea typeface="Roboto Regular" panose="020B0604020202020204" charset="0"/>
              <a:cs typeface="Roboto Thin"/>
            </a:endParaRPr>
          </a:p>
        </p:txBody>
      </p:sp>
      <p:pic>
        <p:nvPicPr>
          <p:cNvPr id="7170" name="Picture 2" descr="Resultado de imagem para silvio santos hot hot ho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069" y="1654527"/>
            <a:ext cx="4942912" cy="3641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8999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"/>
          <p:cNvPicPr>
            <a:picLocks noChangeAspect="1"/>
          </p:cNvPicPr>
          <p:nvPr/>
        </p:nvPicPr>
        <p:blipFill rotWithShape="1">
          <a:blip r:embed="rId2"/>
          <a:srcRect l="5655"/>
          <a:stretch/>
        </p:blipFill>
        <p:spPr>
          <a:xfrm>
            <a:off x="-358955" y="211261"/>
            <a:ext cx="6360715" cy="970843"/>
          </a:xfrm>
          <a:prstGeom prst="rect">
            <a:avLst/>
          </a:prstGeom>
        </p:spPr>
      </p:pic>
      <p:sp>
        <p:nvSpPr>
          <p:cNvPr id="8" name="TextBox 2"/>
          <p:cNvSpPr txBox="1"/>
          <p:nvPr/>
        </p:nvSpPr>
        <p:spPr>
          <a:xfrm>
            <a:off x="399379" y="351437"/>
            <a:ext cx="53238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Thin"/>
              </a:rPr>
              <a:t>CORRIGIR UM </a:t>
            </a:r>
            <a:r>
              <a:rPr lang="en-US" sz="4000" dirty="0" smtClean="0">
                <a:solidFill>
                  <a:schemeClr val="bg1"/>
                </a:solidFill>
                <a:latin typeface="Roboto Regular" panose="02000000000000000000" pitchFamily="2" charset="0"/>
                <a:ea typeface="Roboto Regular" panose="02000000000000000000" pitchFamily="2" charset="0"/>
                <a:cs typeface="Roboto Thin"/>
              </a:rPr>
              <a:t>HOTFIX</a:t>
            </a:r>
            <a:endParaRPr lang="en-US" dirty="0">
              <a:solidFill>
                <a:schemeClr val="bg1"/>
              </a:solidFill>
              <a:latin typeface="Roboto Regular" panose="02000000000000000000" pitchFamily="2" charset="0"/>
              <a:ea typeface="Roboto Regular" panose="02000000000000000000" pitchFamily="2" charset="0"/>
              <a:cs typeface="Roboto Thin"/>
            </a:endParaRPr>
          </a:p>
        </p:txBody>
      </p:sp>
      <p:sp>
        <p:nvSpPr>
          <p:cNvPr id="10" name="Content Placeholder 8"/>
          <p:cNvSpPr txBox="1">
            <a:spLocks/>
          </p:cNvSpPr>
          <p:nvPr/>
        </p:nvSpPr>
        <p:spPr>
          <a:xfrm>
            <a:off x="602226" y="1825624"/>
            <a:ext cx="5112662" cy="465585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Neste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caso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, é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necessário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criar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uma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 branch a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partir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 de master. Para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isso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,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utilizaremos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 o commando: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/>
            </a:r>
            <a:br>
              <a:rPr lang="en-US" sz="1400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</a:b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</a:rPr>
              <a:t>$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</a:rPr>
              <a:t>git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</a:rPr>
              <a:t> flow hotfix start 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</a:rPr>
              <a:t>VERSION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Podemos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trabalhar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normalmente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dentro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desta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 branch.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Ou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seja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,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realizar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 commits e, se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necessário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,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subir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 no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servidor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 remote para que outros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consigam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ajudar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Para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finalizar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 o hotfix,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precisamos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fazer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 o merge com master e develop,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além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 de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deletar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 a branch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temporária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. Para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isso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,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utilizaremos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 o commando: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/>
            </a:r>
            <a:br>
              <a:rPr lang="en-US" sz="1400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</a:b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</a:rPr>
              <a:t>$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</a:rPr>
              <a:t>git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</a:rPr>
              <a:t> 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</a:rPr>
              <a:t>flow hotfix finish 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</a:rPr>
              <a:t>VERSION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400" b="1" dirty="0" smtClean="0">
                <a:solidFill>
                  <a:srgbClr val="C00000"/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Agora, </a:t>
            </a:r>
            <a:r>
              <a:rPr lang="en-US" sz="1400" b="1" dirty="0" err="1" smtClean="0">
                <a:solidFill>
                  <a:srgbClr val="C00000"/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basta</a:t>
            </a:r>
            <a:r>
              <a:rPr lang="en-US" sz="1400" b="1" dirty="0" smtClean="0">
                <a:solidFill>
                  <a:srgbClr val="C00000"/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 </a:t>
            </a:r>
            <a:r>
              <a:rPr lang="en-US" sz="1400" b="1" dirty="0" err="1" smtClean="0">
                <a:solidFill>
                  <a:srgbClr val="C00000"/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rezalizar</a:t>
            </a:r>
            <a:r>
              <a:rPr lang="en-US" sz="1400" b="1" dirty="0" smtClean="0">
                <a:solidFill>
                  <a:srgbClr val="C00000"/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 o </a:t>
            </a:r>
            <a:r>
              <a:rPr lang="en-US" sz="1400" b="1" dirty="0" err="1" smtClean="0">
                <a:solidFill>
                  <a:srgbClr val="C00000"/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processo</a:t>
            </a:r>
            <a:r>
              <a:rPr lang="en-US" sz="1400" b="1" dirty="0" smtClean="0">
                <a:solidFill>
                  <a:srgbClr val="C00000"/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 </a:t>
            </a:r>
            <a:r>
              <a:rPr lang="en-US" sz="1400" b="1" dirty="0" err="1" smtClean="0">
                <a:solidFill>
                  <a:srgbClr val="C00000"/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referente</a:t>
            </a:r>
            <a:r>
              <a:rPr lang="en-US" sz="1400" b="1" dirty="0" smtClean="0">
                <a:solidFill>
                  <a:srgbClr val="C00000"/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 </a:t>
            </a:r>
            <a:r>
              <a:rPr lang="en-US" sz="1400" b="1" dirty="0" err="1" smtClean="0">
                <a:solidFill>
                  <a:srgbClr val="C00000"/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ao</a:t>
            </a:r>
            <a:r>
              <a:rPr lang="en-US" sz="1400" b="1" dirty="0" smtClean="0">
                <a:solidFill>
                  <a:srgbClr val="C00000"/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 </a:t>
            </a:r>
            <a:r>
              <a:rPr lang="en-US" sz="1400" b="1" dirty="0" err="1" smtClean="0">
                <a:solidFill>
                  <a:srgbClr val="C00000"/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lançamento</a:t>
            </a:r>
            <a:r>
              <a:rPr lang="en-US" sz="1400" b="1" dirty="0" smtClean="0">
                <a:solidFill>
                  <a:srgbClr val="C00000"/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 de </a:t>
            </a:r>
            <a:r>
              <a:rPr lang="en-US" sz="1400" b="1" dirty="0" err="1" smtClean="0">
                <a:solidFill>
                  <a:srgbClr val="C00000"/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uma</a:t>
            </a:r>
            <a:r>
              <a:rPr lang="en-US" sz="1400" b="1" dirty="0" smtClean="0">
                <a:solidFill>
                  <a:srgbClr val="C00000"/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 release (</a:t>
            </a:r>
            <a:r>
              <a:rPr lang="en-US" sz="1400" b="1" dirty="0" err="1" smtClean="0">
                <a:solidFill>
                  <a:srgbClr val="C00000"/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pag</a:t>
            </a:r>
            <a:r>
              <a:rPr lang="en-US" sz="1400" b="1" dirty="0" smtClean="0">
                <a:solidFill>
                  <a:srgbClr val="C00000"/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. 22)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800" y="0"/>
            <a:ext cx="50292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891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5353024" y="0"/>
            <a:ext cx="6838976" cy="6858000"/>
          </a:xfrm>
          <a:prstGeom prst="rect">
            <a:avLst/>
          </a:prstGeom>
        </p:spPr>
      </p:pic>
      <p:sp>
        <p:nvSpPr>
          <p:cNvPr id="4" name="TextBox 2"/>
          <p:cNvSpPr txBox="1"/>
          <p:nvPr/>
        </p:nvSpPr>
        <p:spPr>
          <a:xfrm>
            <a:off x="6520072" y="2274838"/>
            <a:ext cx="51550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3600" dirty="0" smtClean="0">
                <a:solidFill>
                  <a:schemeClr val="bg1"/>
                </a:solidFill>
                <a:latin typeface="Roboto Regular" panose="020B0604020202020204" charset="0"/>
                <a:ea typeface="Roboto Regular" panose="020B0604020202020204" charset="0"/>
                <a:cs typeface="Roboto Thin"/>
              </a:rPr>
              <a:t>RESUMO</a:t>
            </a:r>
            <a:endParaRPr lang="pt-BR" sz="3600" dirty="0">
              <a:solidFill>
                <a:schemeClr val="bg1"/>
              </a:solidFill>
              <a:latin typeface="Roboto Thin" pitchFamily="2" charset="0"/>
              <a:ea typeface="Roboto Thin" pitchFamily="2" charset="0"/>
              <a:cs typeface="Roboto Thin"/>
            </a:endParaRPr>
          </a:p>
          <a:p>
            <a:pPr algn="r"/>
            <a:r>
              <a:rPr lang="pt-BR" sz="3600" dirty="0" smtClean="0">
                <a:solidFill>
                  <a:schemeClr val="bg1"/>
                </a:solidFill>
                <a:latin typeface="Roboto Thin" pitchFamily="2" charset="0"/>
                <a:ea typeface="Roboto Thin" pitchFamily="2" charset="0"/>
                <a:cs typeface="Roboto Thin"/>
              </a:rPr>
              <a:t>O que importa </a:t>
            </a:r>
            <a:r>
              <a:rPr lang="pt-BR" sz="3600" dirty="0" smtClean="0">
                <a:solidFill>
                  <a:schemeClr val="bg1"/>
                </a:solidFill>
                <a:latin typeface="Roboto Thin" pitchFamily="2" charset="0"/>
                <a:ea typeface="Roboto Thin" pitchFamily="2" charset="0"/>
                <a:cs typeface="Roboto Thin"/>
                <a:sym typeface="Wingdings" panose="05000000000000000000" pitchFamily="2" charset="2"/>
              </a:rPr>
              <a:t></a:t>
            </a:r>
            <a:endParaRPr lang="en-US" sz="1600" dirty="0">
              <a:solidFill>
                <a:schemeClr val="bg1"/>
              </a:solidFill>
              <a:latin typeface="Roboto Regular" panose="020B0604020202020204" charset="0"/>
              <a:ea typeface="Roboto Regular" panose="020B0604020202020204" charset="0"/>
              <a:cs typeface="Roboto Thin"/>
            </a:endParaRPr>
          </a:p>
        </p:txBody>
      </p:sp>
      <p:pic>
        <p:nvPicPr>
          <p:cNvPr id="1026" name="Picture 2" descr="Resultado de imagem para peid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462" y="1707327"/>
            <a:ext cx="4799562" cy="3535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86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"/>
          <p:cNvPicPr>
            <a:picLocks noChangeAspect="1"/>
          </p:cNvPicPr>
          <p:nvPr/>
        </p:nvPicPr>
        <p:blipFill rotWithShape="1">
          <a:blip r:embed="rId2"/>
          <a:srcRect l="5655"/>
          <a:stretch/>
        </p:blipFill>
        <p:spPr>
          <a:xfrm>
            <a:off x="-358955" y="211261"/>
            <a:ext cx="6360715" cy="970843"/>
          </a:xfrm>
          <a:prstGeom prst="rect">
            <a:avLst/>
          </a:prstGeom>
        </p:spPr>
      </p:pic>
      <p:sp>
        <p:nvSpPr>
          <p:cNvPr id="8" name="TextBox 2"/>
          <p:cNvSpPr txBox="1"/>
          <p:nvPr/>
        </p:nvSpPr>
        <p:spPr>
          <a:xfrm>
            <a:off x="399379" y="351437"/>
            <a:ext cx="23358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Thin"/>
              </a:rPr>
              <a:t>… </a:t>
            </a:r>
            <a:r>
              <a:rPr lang="en-US" sz="4000" dirty="0" smtClean="0">
                <a:solidFill>
                  <a:schemeClr val="bg1"/>
                </a:solidFill>
                <a:latin typeface="Roboto Regular" panose="02000000000000000000" pitchFamily="2" charset="0"/>
                <a:ea typeface="Roboto Regular" panose="02000000000000000000" pitchFamily="2" charset="0"/>
                <a:cs typeface="Roboto Thin"/>
              </a:rPr>
              <a:t>É ISSO!</a:t>
            </a:r>
            <a:endParaRPr lang="en-US" dirty="0">
              <a:solidFill>
                <a:schemeClr val="bg1"/>
              </a:solidFill>
              <a:latin typeface="Roboto Regular" panose="02000000000000000000" pitchFamily="2" charset="0"/>
              <a:ea typeface="Roboto Regular" panose="02000000000000000000" pitchFamily="2" charset="0"/>
              <a:cs typeface="Roboto Thin"/>
            </a:endParaRPr>
          </a:p>
        </p:txBody>
      </p:sp>
      <p:graphicFrame>
        <p:nvGraphicFramePr>
          <p:cNvPr id="5" name="Tabe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2793799"/>
              </p:ext>
            </p:extLst>
          </p:nvPr>
        </p:nvGraphicFramePr>
        <p:xfrm>
          <a:off x="548640" y="2165289"/>
          <a:ext cx="11138263" cy="330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4560"/>
                <a:gridCol w="2255520"/>
                <a:gridCol w="2307771"/>
                <a:gridCol w="2203269"/>
                <a:gridCol w="2177143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BRANCH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BASE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DEPLOY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APLICAÇÃO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BUCKET - S3</a:t>
                      </a:r>
                      <a:endParaRPr lang="pt-B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 err="1" smtClean="0"/>
                        <a:t>feature</a:t>
                      </a:r>
                      <a:r>
                        <a:rPr lang="pt-BR" dirty="0" smtClean="0"/>
                        <a:t>/</a:t>
                      </a:r>
                      <a:r>
                        <a:rPr lang="pt-BR" dirty="0" err="1" smtClean="0"/>
                        <a:t>xxx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err="1" smtClean="0"/>
                        <a:t>engage_dev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Um dia..</a:t>
                      </a:r>
                      <a:r>
                        <a:rPr lang="pt-BR" baseline="0" dirty="0" smtClean="0"/>
                        <a:t>. </a:t>
                      </a:r>
                      <a:r>
                        <a:rPr lang="pt-BR" dirty="0" smtClean="0"/>
                        <a:t>quem sabe!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dev.engage.bz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s3dev.engage.bz</a:t>
                      </a:r>
                      <a:endParaRPr lang="pt-B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 err="1" smtClean="0"/>
                        <a:t>develop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err="1" smtClean="0"/>
                        <a:t>homolog_my_engage_autosservico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err="1" smtClean="0"/>
                        <a:t>npm</a:t>
                      </a:r>
                      <a:r>
                        <a:rPr lang="pt-BR" dirty="0" smtClean="0"/>
                        <a:t> </a:t>
                      </a:r>
                      <a:r>
                        <a:rPr lang="pt-BR" dirty="0" err="1" smtClean="0"/>
                        <a:t>run</a:t>
                      </a:r>
                      <a:r>
                        <a:rPr lang="pt-BR" dirty="0" smtClean="0"/>
                        <a:t> </a:t>
                      </a:r>
                      <a:r>
                        <a:rPr lang="pt-BR" dirty="0" err="1" smtClean="0"/>
                        <a:t>homolog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test.engage.bz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s3test.engage.bz</a:t>
                      </a:r>
                      <a:endParaRPr lang="pt-B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 smtClean="0"/>
                        <a:t>release/</a:t>
                      </a:r>
                      <a:r>
                        <a:rPr lang="pt-BR" dirty="0" err="1" smtClean="0"/>
                        <a:t>x.x.x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err="1" smtClean="0"/>
                        <a:t>preprod_engage_autoservico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err="1" smtClean="0"/>
                        <a:t>npm</a:t>
                      </a:r>
                      <a:r>
                        <a:rPr lang="pt-BR" dirty="0" smtClean="0"/>
                        <a:t> </a:t>
                      </a:r>
                      <a:r>
                        <a:rPr lang="pt-BR" dirty="0" err="1" smtClean="0"/>
                        <a:t>run</a:t>
                      </a:r>
                      <a:r>
                        <a:rPr lang="pt-BR" dirty="0" smtClean="0"/>
                        <a:t> </a:t>
                      </a:r>
                      <a:r>
                        <a:rPr lang="pt-BR" dirty="0" err="1" smtClean="0"/>
                        <a:t>testprod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pre.engage.bz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s3pre.engage.bz</a:t>
                      </a:r>
                      <a:endParaRPr lang="pt-B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 err="1" smtClean="0"/>
                        <a:t>hotfix</a:t>
                      </a:r>
                      <a:r>
                        <a:rPr lang="pt-BR" dirty="0" smtClean="0"/>
                        <a:t>/</a:t>
                      </a:r>
                      <a:r>
                        <a:rPr lang="pt-BR" dirty="0" err="1" smtClean="0"/>
                        <a:t>xxx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err="1" smtClean="0"/>
                        <a:t>mirror_engage_autoservico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Fora</a:t>
                      </a:r>
                      <a:r>
                        <a:rPr lang="pt-BR" baseline="0" dirty="0" smtClean="0"/>
                        <a:t> do meu horário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Vou ficar devendo, hein!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Então </a:t>
                      </a:r>
                      <a:r>
                        <a:rPr lang="pt-BR" dirty="0" err="1" smtClean="0"/>
                        <a:t>neh</a:t>
                      </a:r>
                      <a:r>
                        <a:rPr lang="pt-BR" dirty="0" smtClean="0"/>
                        <a:t>...</a:t>
                      </a:r>
                      <a:endParaRPr lang="pt-B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 err="1" smtClean="0"/>
                        <a:t>master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 err="1" smtClean="0"/>
                        <a:t>prod_engage_autosservico</a:t>
                      </a:r>
                      <a:endParaRPr lang="pt-BR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err="1" smtClean="0"/>
                        <a:t>npm</a:t>
                      </a:r>
                      <a:r>
                        <a:rPr lang="pt-BR" dirty="0" smtClean="0"/>
                        <a:t> </a:t>
                      </a:r>
                      <a:r>
                        <a:rPr lang="pt-BR" dirty="0" err="1" smtClean="0"/>
                        <a:t>run</a:t>
                      </a:r>
                      <a:r>
                        <a:rPr lang="pt-BR" dirty="0" smtClean="0"/>
                        <a:t> </a:t>
                      </a:r>
                      <a:r>
                        <a:rPr lang="pt-BR" dirty="0" err="1" smtClean="0"/>
                        <a:t>deploy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my.engage.bz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s3.engage.bz</a:t>
                      </a:r>
                      <a:endParaRPr lang="pt-BR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60013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7509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880057" y="2675042"/>
            <a:ext cx="422123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Roboto Regular"/>
                <a:cs typeface="Roboto Regular"/>
              </a:rPr>
              <a:t>Rodrigo </a:t>
            </a:r>
            <a:r>
              <a:rPr lang="en-US" sz="3200" dirty="0" err="1" smtClean="0">
                <a:solidFill>
                  <a:schemeClr val="bg1"/>
                </a:solidFill>
                <a:latin typeface="Roboto Regular"/>
                <a:cs typeface="Roboto Regular"/>
              </a:rPr>
              <a:t>Nappi</a:t>
            </a:r>
            <a:endParaRPr lang="en-US" sz="3200" dirty="0">
              <a:solidFill>
                <a:schemeClr val="bg1"/>
              </a:solidFill>
              <a:latin typeface="Roboto Regular"/>
              <a:cs typeface="Roboto Regular"/>
            </a:endParaRPr>
          </a:p>
          <a:p>
            <a:r>
              <a:rPr lang="en-US" sz="1400" dirty="0" smtClean="0">
                <a:solidFill>
                  <a:schemeClr val="bg1"/>
                </a:solidFill>
                <a:latin typeface="Roboto Light"/>
                <a:cs typeface="Roboto Light"/>
              </a:rPr>
              <a:t>Ex-</a:t>
            </a:r>
            <a:r>
              <a:rPr lang="en-US" sz="1400" dirty="0" err="1" smtClean="0">
                <a:solidFill>
                  <a:schemeClr val="bg1"/>
                </a:solidFill>
                <a:latin typeface="Roboto Light"/>
                <a:cs typeface="Roboto Light"/>
              </a:rPr>
              <a:t>funkeiro</a:t>
            </a:r>
            <a:endParaRPr lang="en-US" sz="1400" dirty="0">
              <a:solidFill>
                <a:schemeClr val="bg1"/>
              </a:solidFill>
              <a:latin typeface="Roboto Light"/>
              <a:cs typeface="Roboto Light"/>
            </a:endParaRPr>
          </a:p>
          <a:p>
            <a:r>
              <a:rPr lang="en-US" sz="1400" dirty="0">
                <a:solidFill>
                  <a:schemeClr val="bg1"/>
                </a:solidFill>
                <a:latin typeface="Roboto Light"/>
                <a:cs typeface="Roboto Light"/>
              </a:rPr>
              <a:t>(11) </a:t>
            </a:r>
            <a:r>
              <a:rPr lang="en-US" sz="1400" dirty="0" smtClean="0">
                <a:solidFill>
                  <a:schemeClr val="bg1"/>
                </a:solidFill>
                <a:latin typeface="Roboto Light"/>
                <a:cs typeface="Roboto Light"/>
              </a:rPr>
              <a:t>99707.5061</a:t>
            </a:r>
            <a:endParaRPr lang="en-US" sz="1400" dirty="0">
              <a:solidFill>
                <a:schemeClr val="bg1"/>
              </a:solidFill>
              <a:latin typeface="Roboto Light"/>
              <a:cs typeface="Roboto Light"/>
            </a:endParaRPr>
          </a:p>
          <a:p>
            <a:r>
              <a:rPr lang="en-US" sz="1400" dirty="0" smtClean="0">
                <a:solidFill>
                  <a:schemeClr val="bg1"/>
                </a:solidFill>
                <a:latin typeface="Roboto Light"/>
                <a:cs typeface="Roboto Light"/>
              </a:rPr>
              <a:t>rodrigo.nappi@engage.bz</a:t>
            </a:r>
            <a:endParaRPr lang="en-US" sz="1400" dirty="0">
              <a:solidFill>
                <a:schemeClr val="bg1"/>
              </a:solidFill>
              <a:latin typeface="Roboto Light"/>
              <a:cs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2459019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5655"/>
          <a:stretch/>
        </p:blipFill>
        <p:spPr>
          <a:xfrm>
            <a:off x="-645827" y="211261"/>
            <a:ext cx="6360715" cy="97084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99379" y="351437"/>
            <a:ext cx="460254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Thin"/>
              </a:rPr>
              <a:t>INSTALL </a:t>
            </a:r>
            <a:r>
              <a:rPr lang="en-US" sz="4000" dirty="0" smtClean="0">
                <a:solidFill>
                  <a:schemeClr val="bg1"/>
                </a:solidFill>
                <a:latin typeface="Roboto Regular" panose="02000000000000000000" pitchFamily="2" charset="0"/>
                <a:ea typeface="Roboto Regular" panose="02000000000000000000" pitchFamily="2" charset="0"/>
                <a:cs typeface="Roboto Thin"/>
              </a:rPr>
              <a:t>GIT-FLOW</a:t>
            </a:r>
            <a:endParaRPr lang="en-US" dirty="0">
              <a:solidFill>
                <a:schemeClr val="bg1"/>
              </a:solidFill>
              <a:latin typeface="Roboto Regular" panose="02000000000000000000" pitchFamily="2" charset="0"/>
              <a:ea typeface="Roboto Regular" panose="02000000000000000000" pitchFamily="2" charset="0"/>
              <a:cs typeface="Roboto Thin"/>
            </a:endParaRPr>
          </a:p>
        </p:txBody>
      </p:sp>
      <p:sp>
        <p:nvSpPr>
          <p:cNvPr id="4" name="Content Placeholder 8"/>
          <p:cNvSpPr txBox="1">
            <a:spLocks/>
          </p:cNvSpPr>
          <p:nvPr/>
        </p:nvSpPr>
        <p:spPr>
          <a:xfrm>
            <a:off x="602226" y="1825625"/>
            <a:ext cx="5112662" cy="4351338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A melhor forma de instalar o git-flow é através do Git for Windows, visto que todas as ferramentes necessárias serão instaladas junto com ele.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Para mais detalhes, o site com as instruções 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de instalção para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diferentes plataformas pode ser consultado:</a:t>
            </a:r>
            <a:br>
              <a:rPr lang="en-US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https://github.com/petervanderdoes/gitflow-avh/wiki/Installation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Roboto Light" panose="020B0604020202020204" charset="0"/>
              <a:ea typeface="Roboto Light" panose="020B0604020202020204" charset="0"/>
              <a:cs typeface="Roboto Regular"/>
            </a:endParaRPr>
          </a:p>
        </p:txBody>
      </p:sp>
      <p:pic>
        <p:nvPicPr>
          <p:cNvPr id="1026" name="Picture 2" descr="Git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6197" y="1989401"/>
            <a:ext cx="1986418" cy="1986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8"/>
          <p:cNvSpPr txBox="1">
            <a:spLocks/>
          </p:cNvSpPr>
          <p:nvPr/>
        </p:nvSpPr>
        <p:spPr>
          <a:xfrm>
            <a:off x="6782269" y="4295871"/>
            <a:ext cx="3774274" cy="1791032"/>
          </a:xfrm>
          <a:prstGeom prst="rect">
            <a:avLst/>
          </a:prstGeom>
        </p:spPr>
        <p:txBody>
          <a:bodyPr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Download:</a:t>
            </a:r>
            <a:br>
              <a:rPr lang="en-US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</a:b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  <a:hlinkClick r:id="rId4"/>
              </a:rPr>
              <a:t>https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  <a:hlinkClick r:id="rId4"/>
              </a:rPr>
              <a:t>://git-for-windows.github.io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  <a:hlinkClick r:id="rId4"/>
              </a:rPr>
              <a:t>/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Roboto Light" panose="020B0604020202020204" charset="0"/>
              <a:ea typeface="Roboto Light" panose="020B0604020202020204" charset="0"/>
              <a:cs typeface="Roboto Regular"/>
            </a:endParaRPr>
          </a:p>
          <a:p>
            <a:pPr marL="0" indent="0" algn="ctr">
              <a:lnSpc>
                <a:spcPct val="150000"/>
              </a:lnSpc>
              <a:buNone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Instalação:</a:t>
            </a:r>
            <a:br>
              <a:rPr lang="en-US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</a:b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Será descrita nos próximos slides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/>
            </a:r>
            <a:br>
              <a:rPr lang="en-US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</a:br>
            <a:endParaRPr lang="en-US" dirty="0" smtClean="0">
              <a:solidFill>
                <a:schemeClr val="bg1">
                  <a:lumMod val="50000"/>
                </a:schemeClr>
              </a:solidFill>
              <a:latin typeface="Roboto Light" panose="020B0604020202020204" charset="0"/>
              <a:ea typeface="Roboto Light" panose="020B0604020202020204" charset="0"/>
              <a:cs typeface="Robot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780009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5353024" y="0"/>
            <a:ext cx="6838976" cy="6858000"/>
          </a:xfrm>
          <a:prstGeom prst="rect">
            <a:avLst/>
          </a:prstGeom>
        </p:spPr>
      </p:pic>
      <p:sp>
        <p:nvSpPr>
          <p:cNvPr id="4" name="TextBox 2"/>
          <p:cNvSpPr txBox="1"/>
          <p:nvPr/>
        </p:nvSpPr>
        <p:spPr>
          <a:xfrm>
            <a:off x="6520072" y="2274838"/>
            <a:ext cx="515509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3600" dirty="0" smtClean="0">
                <a:solidFill>
                  <a:schemeClr val="bg1"/>
                </a:solidFill>
                <a:latin typeface="Roboto Regular" panose="020B0604020202020204" charset="0"/>
                <a:ea typeface="Roboto Regular" panose="020B0604020202020204" charset="0"/>
                <a:cs typeface="Roboto Thin"/>
              </a:rPr>
              <a:t>PASSO-A-PASSO</a:t>
            </a:r>
            <a:endParaRPr lang="pt-BR" sz="3600" dirty="0">
              <a:solidFill>
                <a:schemeClr val="bg1"/>
              </a:solidFill>
              <a:latin typeface="Roboto Thin" pitchFamily="2" charset="0"/>
              <a:ea typeface="Roboto Thin" pitchFamily="2" charset="0"/>
              <a:cs typeface="Roboto Thin"/>
            </a:endParaRPr>
          </a:p>
          <a:p>
            <a:pPr algn="r"/>
            <a:r>
              <a:rPr lang="pt-BR" sz="3600" dirty="0" smtClean="0">
                <a:solidFill>
                  <a:schemeClr val="bg1"/>
                </a:solidFill>
                <a:latin typeface="Roboto Thin" pitchFamily="2" charset="0"/>
                <a:ea typeface="Roboto Thin" pitchFamily="2" charset="0"/>
                <a:cs typeface="Roboto Thin"/>
              </a:rPr>
              <a:t>Como instalar o</a:t>
            </a:r>
          </a:p>
          <a:p>
            <a:pPr algn="r"/>
            <a:r>
              <a:rPr lang="pt-BR" sz="3600" dirty="0">
                <a:solidFill>
                  <a:schemeClr val="bg1"/>
                </a:solidFill>
                <a:latin typeface="Roboto Thin" pitchFamily="2" charset="0"/>
                <a:ea typeface="Roboto Thin" pitchFamily="2" charset="0"/>
                <a:cs typeface="Roboto Thin"/>
              </a:rPr>
              <a:t>G</a:t>
            </a:r>
            <a:r>
              <a:rPr lang="pt-BR" sz="3600" dirty="0" smtClean="0">
                <a:solidFill>
                  <a:schemeClr val="bg1"/>
                </a:solidFill>
                <a:latin typeface="Roboto Thin" pitchFamily="2" charset="0"/>
                <a:ea typeface="Roboto Thin" pitchFamily="2" charset="0"/>
                <a:cs typeface="Roboto Thin"/>
              </a:rPr>
              <a:t>it for Windows</a:t>
            </a:r>
            <a:endParaRPr lang="en-US" sz="1600" dirty="0">
              <a:solidFill>
                <a:schemeClr val="bg1"/>
              </a:solidFill>
              <a:latin typeface="Roboto Regular" panose="020B0604020202020204" charset="0"/>
              <a:ea typeface="Roboto Regular" panose="020B0604020202020204" charset="0"/>
              <a:cs typeface="Roboto Thin"/>
            </a:endParaRPr>
          </a:p>
        </p:txBody>
      </p:sp>
      <p:pic>
        <p:nvPicPr>
          <p:cNvPr id="6" name="Picture 2" descr="Git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2490" y="1607265"/>
            <a:ext cx="1986418" cy="1986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8"/>
          <p:cNvSpPr txBox="1">
            <a:spLocks/>
          </p:cNvSpPr>
          <p:nvPr/>
        </p:nvSpPr>
        <p:spPr>
          <a:xfrm>
            <a:off x="1108562" y="3913735"/>
            <a:ext cx="3774274" cy="1791032"/>
          </a:xfrm>
          <a:prstGeom prst="rect">
            <a:avLst/>
          </a:prstGeom>
        </p:spPr>
        <p:txBody>
          <a:bodyPr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Download:</a:t>
            </a:r>
            <a:br>
              <a:rPr lang="en-US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</a:b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  <a:hlinkClick r:id="rId4"/>
              </a:rPr>
              <a:t>https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  <a:hlinkClick r:id="rId4"/>
              </a:rPr>
              <a:t>://git-for-windows.github.io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  <a:hlinkClick r:id="rId4"/>
              </a:rPr>
              <a:t>/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Roboto Light" panose="020B0604020202020204" charset="0"/>
              <a:ea typeface="Roboto Light" panose="020B0604020202020204" charset="0"/>
              <a:cs typeface="Roboto Regular"/>
            </a:endParaRPr>
          </a:p>
          <a:p>
            <a:pPr marL="0" indent="0" algn="ctr">
              <a:lnSpc>
                <a:spcPct val="150000"/>
              </a:lnSpc>
              <a:buNone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Instalação:</a:t>
            </a:r>
            <a:br>
              <a:rPr lang="en-US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</a:b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Será descrita nos próximos slides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/>
            </a:r>
            <a:br>
              <a:rPr lang="en-US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</a:br>
            <a:endParaRPr lang="en-US" dirty="0" smtClean="0">
              <a:solidFill>
                <a:schemeClr val="bg1">
                  <a:lumMod val="50000"/>
                </a:schemeClr>
              </a:solidFill>
              <a:latin typeface="Roboto Light" panose="020B0604020202020204" charset="0"/>
              <a:ea typeface="Roboto Light" panose="020B0604020202020204" charset="0"/>
              <a:cs typeface="Robot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366051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5655"/>
          <a:stretch/>
        </p:blipFill>
        <p:spPr>
          <a:xfrm>
            <a:off x="-645827" y="211261"/>
            <a:ext cx="6360715" cy="97084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99379" y="351437"/>
            <a:ext cx="464582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Thin"/>
              </a:rPr>
              <a:t>GIT </a:t>
            </a:r>
            <a:r>
              <a:rPr lang="en-US" sz="4000" dirty="0" smtClean="0">
                <a:solidFill>
                  <a:schemeClr val="bg1"/>
                </a:solidFill>
                <a:latin typeface="Roboto Regular" panose="02000000000000000000" pitchFamily="2" charset="0"/>
                <a:ea typeface="Roboto Regular" panose="02000000000000000000" pitchFamily="2" charset="0"/>
                <a:cs typeface="Roboto Thin"/>
              </a:rPr>
              <a:t>FOR WINDOWS</a:t>
            </a:r>
            <a:endParaRPr lang="en-US" dirty="0">
              <a:solidFill>
                <a:schemeClr val="bg1"/>
              </a:solidFill>
              <a:latin typeface="Roboto Regular" panose="02000000000000000000" pitchFamily="2" charset="0"/>
              <a:ea typeface="Roboto Regular" panose="02000000000000000000" pitchFamily="2" charset="0"/>
              <a:cs typeface="Roboto Thin"/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578" y="1989401"/>
            <a:ext cx="4743450" cy="3695700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4888" y="1998926"/>
            <a:ext cx="4733925" cy="3686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124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5655"/>
          <a:stretch/>
        </p:blipFill>
        <p:spPr>
          <a:xfrm>
            <a:off x="-645827" y="211261"/>
            <a:ext cx="6360715" cy="97084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99379" y="351437"/>
            <a:ext cx="464582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Thin"/>
              </a:rPr>
              <a:t>GIT </a:t>
            </a:r>
            <a:r>
              <a:rPr lang="en-US" sz="4000" dirty="0" smtClean="0">
                <a:solidFill>
                  <a:schemeClr val="bg1"/>
                </a:solidFill>
                <a:latin typeface="Roboto Regular" panose="02000000000000000000" pitchFamily="2" charset="0"/>
                <a:ea typeface="Roboto Regular" panose="02000000000000000000" pitchFamily="2" charset="0"/>
                <a:cs typeface="Roboto Thin"/>
              </a:rPr>
              <a:t>FOR WINDOWS</a:t>
            </a:r>
            <a:endParaRPr lang="en-US" dirty="0">
              <a:solidFill>
                <a:schemeClr val="bg1"/>
              </a:solidFill>
              <a:latin typeface="Roboto Regular" panose="02000000000000000000" pitchFamily="2" charset="0"/>
              <a:ea typeface="Roboto Regular" panose="02000000000000000000" pitchFamily="2" charset="0"/>
              <a:cs typeface="Roboto Thin"/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399" y="1975753"/>
            <a:ext cx="4752975" cy="3686175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4888" y="1985278"/>
            <a:ext cx="4743450" cy="3676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232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5655"/>
          <a:stretch/>
        </p:blipFill>
        <p:spPr>
          <a:xfrm>
            <a:off x="-645827" y="211261"/>
            <a:ext cx="6360715" cy="97084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99379" y="351437"/>
            <a:ext cx="464582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Thin"/>
              </a:rPr>
              <a:t>GIT </a:t>
            </a:r>
            <a:r>
              <a:rPr lang="en-US" sz="4000" dirty="0" smtClean="0">
                <a:solidFill>
                  <a:schemeClr val="bg1"/>
                </a:solidFill>
                <a:latin typeface="Roboto Regular" panose="02000000000000000000" pitchFamily="2" charset="0"/>
                <a:ea typeface="Roboto Regular" panose="02000000000000000000" pitchFamily="2" charset="0"/>
                <a:cs typeface="Roboto Thin"/>
              </a:rPr>
              <a:t>FOR WINDOWS</a:t>
            </a:r>
            <a:endParaRPr lang="en-US" dirty="0">
              <a:solidFill>
                <a:schemeClr val="bg1"/>
              </a:solidFill>
              <a:latin typeface="Roboto Regular" panose="02000000000000000000" pitchFamily="2" charset="0"/>
              <a:ea typeface="Roboto Regular" panose="02000000000000000000" pitchFamily="2" charset="0"/>
              <a:cs typeface="Roboto Thin"/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250" y="1981698"/>
            <a:ext cx="4762500" cy="3686175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4888" y="1981697"/>
            <a:ext cx="4752975" cy="3686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892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5655"/>
          <a:stretch/>
        </p:blipFill>
        <p:spPr>
          <a:xfrm>
            <a:off x="-645827" y="211261"/>
            <a:ext cx="6360715" cy="97084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99379" y="351437"/>
            <a:ext cx="464582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Thin"/>
              </a:rPr>
              <a:t>GIT </a:t>
            </a:r>
            <a:r>
              <a:rPr lang="en-US" sz="4000" dirty="0" smtClean="0">
                <a:solidFill>
                  <a:schemeClr val="bg1"/>
                </a:solidFill>
                <a:latin typeface="Roboto Regular" panose="02000000000000000000" pitchFamily="2" charset="0"/>
                <a:ea typeface="Roboto Regular" panose="02000000000000000000" pitchFamily="2" charset="0"/>
                <a:cs typeface="Roboto Thin"/>
              </a:rPr>
              <a:t>FOR WINDOWS</a:t>
            </a:r>
            <a:endParaRPr lang="en-US" dirty="0">
              <a:solidFill>
                <a:schemeClr val="bg1"/>
              </a:solidFill>
              <a:latin typeface="Roboto Regular" panose="02000000000000000000" pitchFamily="2" charset="0"/>
              <a:ea typeface="Roboto Regular" panose="02000000000000000000" pitchFamily="2" charset="0"/>
              <a:cs typeface="Roboto Thin"/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128" y="1968049"/>
            <a:ext cx="4752975" cy="3686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88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5353024" y="0"/>
            <a:ext cx="6838976" cy="6858000"/>
          </a:xfrm>
          <a:prstGeom prst="rect">
            <a:avLst/>
          </a:prstGeom>
        </p:spPr>
      </p:pic>
      <p:sp>
        <p:nvSpPr>
          <p:cNvPr id="4" name="TextBox 2"/>
          <p:cNvSpPr txBox="1"/>
          <p:nvPr/>
        </p:nvSpPr>
        <p:spPr>
          <a:xfrm>
            <a:off x="6520072" y="2274838"/>
            <a:ext cx="51550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3600" dirty="0" smtClean="0">
                <a:solidFill>
                  <a:schemeClr val="bg1"/>
                </a:solidFill>
                <a:latin typeface="Roboto Regular" panose="020B0604020202020204" charset="0"/>
                <a:ea typeface="Roboto Regular" panose="020B0604020202020204" charset="0"/>
                <a:cs typeface="Roboto Thin"/>
              </a:rPr>
              <a:t>PASSO-A-PASSO</a:t>
            </a:r>
            <a:endParaRPr lang="pt-BR" sz="3600" dirty="0">
              <a:solidFill>
                <a:schemeClr val="bg1"/>
              </a:solidFill>
              <a:latin typeface="Roboto Thin" pitchFamily="2" charset="0"/>
              <a:ea typeface="Roboto Thin" pitchFamily="2" charset="0"/>
              <a:cs typeface="Roboto Thin"/>
            </a:endParaRPr>
          </a:p>
          <a:p>
            <a:pPr algn="r"/>
            <a:r>
              <a:rPr lang="pt-BR" sz="3600" dirty="0" smtClean="0">
                <a:solidFill>
                  <a:schemeClr val="bg1"/>
                </a:solidFill>
                <a:latin typeface="Roboto Thin" pitchFamily="2" charset="0"/>
                <a:ea typeface="Roboto Thin" pitchFamily="2" charset="0"/>
                <a:cs typeface="Roboto Thin"/>
              </a:rPr>
              <a:t>Como iniciar o git-flow</a:t>
            </a:r>
            <a:endParaRPr lang="en-US" sz="1600" dirty="0">
              <a:solidFill>
                <a:schemeClr val="bg1"/>
              </a:solidFill>
              <a:latin typeface="Roboto Regular" panose="020B0604020202020204" charset="0"/>
              <a:ea typeface="Roboto Regular" panose="020B0604020202020204" charset="0"/>
              <a:cs typeface="Roboto Thin"/>
            </a:endParaRPr>
          </a:p>
        </p:txBody>
      </p:sp>
      <p:pic>
        <p:nvPicPr>
          <p:cNvPr id="8194" name="Picture 2" descr="http://nvie.com/img/git-model@2x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204" y="324134"/>
            <a:ext cx="4685820" cy="6209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5955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7724</TotalTime>
  <Words>930</Words>
  <Application>Microsoft Office PowerPoint</Application>
  <PresentationFormat>Widescreen</PresentationFormat>
  <Paragraphs>142</Paragraphs>
  <Slides>27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27</vt:i4>
      </vt:variant>
    </vt:vector>
  </HeadingPairs>
  <TitlesOfParts>
    <vt:vector size="35" baseType="lpstr">
      <vt:lpstr>Wingdings</vt:lpstr>
      <vt:lpstr>Roboto Thin</vt:lpstr>
      <vt:lpstr>Arial</vt:lpstr>
      <vt:lpstr>Roboto Regular</vt:lpstr>
      <vt:lpstr>Calibri Light</vt:lpstr>
      <vt:lpstr>Roboto Light</vt:lpstr>
      <vt:lpstr>Calibri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Mauricio Pradella</dc:creator>
  <cp:lastModifiedBy>Windows User</cp:lastModifiedBy>
  <cp:revision>278</cp:revision>
  <dcterms:created xsi:type="dcterms:W3CDTF">2016-03-21T01:25:13Z</dcterms:created>
  <dcterms:modified xsi:type="dcterms:W3CDTF">2017-10-20T11:44:04Z</dcterms:modified>
</cp:coreProperties>
</file>